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slides/slide18.xml" ContentType="application/vnd.openxmlformats-officedocument.presentationml.slide+xml"/>
  <Override PartName="/ppt/slides/slide23.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s/slide16.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slides/slide17.xml" ContentType="application/vnd.openxmlformats-officedocument.presentationml.slide+xml"/>
  <Override PartName="/ppt/slides/slide22.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s/slide20.xml" ContentType="application/vnd.openxmlformats-officedocument.presentationml.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sldIdLst>
    <p:sldId id="290" r:id="rId2"/>
    <p:sldId id="292" r:id="rId3"/>
    <p:sldId id="289" r:id="rId4"/>
    <p:sldId id="257" r:id="rId5"/>
    <p:sldId id="274" r:id="rId6"/>
    <p:sldId id="288" r:id="rId7"/>
    <p:sldId id="260" r:id="rId8"/>
    <p:sldId id="262" r:id="rId9"/>
    <p:sldId id="267" r:id="rId10"/>
    <p:sldId id="273" r:id="rId11"/>
    <p:sldId id="275" r:id="rId12"/>
    <p:sldId id="276" r:id="rId13"/>
    <p:sldId id="277" r:id="rId14"/>
    <p:sldId id="278" r:id="rId15"/>
    <p:sldId id="279" r:id="rId16"/>
    <p:sldId id="280" r:id="rId17"/>
    <p:sldId id="283" r:id="rId18"/>
    <p:sldId id="284" r:id="rId19"/>
    <p:sldId id="285" r:id="rId20"/>
    <p:sldId id="287" r:id="rId21"/>
    <p:sldId id="291" r:id="rId22"/>
    <p:sldId id="282" r:id="rId23"/>
    <p:sldId id="28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82" d="100"/>
          <a:sy n="82" d="100"/>
        </p:scale>
        <p:origin x="-110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Rectangle 8"/>
          <p:cNvSpPr/>
          <p:nvPr/>
        </p:nvSpPr>
        <p:spPr>
          <a:xfrm>
            <a:off x="646113" y="1447800"/>
            <a:ext cx="7851775" cy="3200400"/>
          </a:xfrm>
          <a:prstGeom prst="rect">
            <a:avLst/>
          </a:prstGeom>
          <a:noFill/>
        </p:spPr>
        <p:style>
          <a:lnRef idx="1">
            <a:schemeClr val="dk1"/>
          </a:lnRef>
          <a:fillRef idx="3">
            <a:schemeClr val="dk1"/>
          </a:fillRef>
          <a:effectRef idx="2">
            <a:schemeClr val="dk1"/>
          </a:effectRef>
          <a:fontRef idx="minor">
            <a:schemeClr val="lt1"/>
          </a:fontRef>
        </p:style>
        <p:txBody>
          <a:bodyPr rtlCol="0" anchor="ctr"/>
          <a:lstStyle/>
          <a:p>
            <a:pPr algn="ctr"/>
            <a:endParaRPr/>
          </a:p>
        </p:txBody>
      </p:sp>
      <p:sp>
        <p:nvSpPr>
          <p:cNvPr id="2" name="Title 1"/>
          <p:cNvSpPr>
            <a:spLocks noGrp="1"/>
          </p:cNvSpPr>
          <p:nvPr>
            <p:ph type="ctrTitle"/>
          </p:nvPr>
        </p:nvSpPr>
        <p:spPr>
          <a:xfrm>
            <a:off x="658813" y="1537447"/>
            <a:ext cx="7826281" cy="1627093"/>
          </a:xfrm>
        </p:spPr>
        <p:txBody>
          <a:bodyPr vert="horz" lIns="91440" tIns="45720" rIns="91440" bIns="45720" rtlCol="0" anchor="b" anchorCtr="0">
            <a:noAutofit/>
          </a:bodyPr>
          <a:lstStyle>
            <a:lvl1pPr algn="ctr" defTabSz="914400" rtl="0" eaLnBrk="1" latinLnBrk="0" hangingPunct="1">
              <a:spcBef>
                <a:spcPct val="0"/>
              </a:spcBef>
              <a:buNone/>
              <a:defRPr sz="5400" kern="1200">
                <a:gradFill>
                  <a:gsLst>
                    <a:gs pos="0">
                      <a:schemeClr val="tx1">
                        <a:lumMod val="85000"/>
                      </a:schemeClr>
                    </a:gs>
                    <a:gs pos="100000">
                      <a:schemeClr val="tx1"/>
                    </a:gs>
                  </a:gsLst>
                  <a:lin ang="16200000" scaled="1"/>
                </a:gra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658813" y="3218329"/>
            <a:ext cx="7826281" cy="860611"/>
          </a:xfrm>
        </p:spPr>
        <p:txBody>
          <a:bodyPr vert="horz" lIns="91440" tIns="45720" rIns="91440" bIns="45720" rtlCol="0">
            <a:normAutofit/>
          </a:bodyPr>
          <a:lstStyle>
            <a:lvl1pPr marL="0" indent="0" algn="ctr" defTabSz="914400" rtl="0" eaLnBrk="1" latinLnBrk="0" hangingPunct="1">
              <a:lnSpc>
                <a:spcPct val="100000"/>
              </a:lnSpc>
              <a:spcBef>
                <a:spcPts val="300"/>
              </a:spcBef>
              <a:buFont typeface="Wingdings 2" pitchFamily="18" charset="2"/>
              <a:buNone/>
              <a:defRPr sz="1800" kern="1200">
                <a:gradFill>
                  <a:gsLst>
                    <a:gs pos="0">
                      <a:schemeClr val="tx1">
                        <a:lumMod val="85000"/>
                      </a:schemeClr>
                    </a:gs>
                    <a:gs pos="100000">
                      <a:schemeClr val="tx1"/>
                    </a:gs>
                  </a:gsLst>
                  <a:lin ang="16200000" scaled="1"/>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3DEFDE-A440-4D1A-B3D0-D83C16D917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2856" y="1600200"/>
            <a:ext cx="3931920" cy="566738"/>
          </a:xfrm>
        </p:spPr>
        <p:txBody>
          <a:bodyPr vert="horz" lIns="91440" tIns="45720" rIns="91440" bIns="45720" rtlCol="0" anchor="b" anchorCtr="0">
            <a:normAutofit/>
          </a:bodyPr>
          <a:lstStyle>
            <a:lvl1pPr algn="l" defTabSz="914400" rtl="0" eaLnBrk="1" latinLnBrk="0" hangingPunct="1">
              <a:spcBef>
                <a:spcPct val="0"/>
              </a:spcBef>
              <a:buNone/>
              <a:defRPr sz="2400" b="0" kern="1200">
                <a:solidFill>
                  <a:schemeClr val="tx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21792" y="457200"/>
            <a:ext cx="3474720" cy="510235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562856" y="2240280"/>
            <a:ext cx="3931920" cy="2103120"/>
          </a:xfrm>
        </p:spPr>
        <p:txBody>
          <a:bodyPr vert="horz" lIns="91440" tIns="45720" rIns="91440" bIns="45720" rtlCol="0">
            <a:normAutofit/>
          </a:bodyPr>
          <a:lstStyle>
            <a:lvl1pPr marL="0" indent="0">
              <a:buNone/>
              <a:defRPr sz="1400" b="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3DEFDE-A440-4D1A-B3D0-D83C16D917F9}" type="slidenum">
              <a:rPr lang="en-US" smtClean="0"/>
              <a:pPr/>
              <a:t>‹#›</a:t>
            </a:fld>
            <a:endParaRPr lang="en-US" dirty="0"/>
          </a:p>
        </p:txBody>
      </p:sp>
      <p:sp>
        <p:nvSpPr>
          <p:cNvPr id="8" name="Freeform 7"/>
          <p:cNvSpPr/>
          <p:nvPr/>
        </p:nvSpPr>
        <p:spPr>
          <a:xfrm>
            <a:off x="280416" y="258580"/>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Freeform 8"/>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82575" y="458788"/>
            <a:ext cx="8577263" cy="388461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2" name="Title 1"/>
          <p:cNvSpPr>
            <a:spLocks noGrp="1"/>
          </p:cNvSpPr>
          <p:nvPr>
            <p:ph type="title"/>
          </p:nvPr>
        </p:nvSpPr>
        <p:spPr>
          <a:xfrm>
            <a:off x="282575" y="4920520"/>
            <a:ext cx="3931920" cy="1353312"/>
          </a:xfrm>
        </p:spPr>
        <p:txBody>
          <a:bodyPr anchor="t" anchorCtr="0">
            <a:normAutofit/>
          </a:bodyPr>
          <a:lstStyle>
            <a:lvl1pPr algn="l">
              <a:defRPr sz="2400" b="0"/>
            </a:lvl1pPr>
          </a:lstStyle>
          <a:p>
            <a:r>
              <a:rPr lang="en-US" smtClean="0"/>
              <a:t>Click to edit Master title style</a:t>
            </a:r>
            <a:endParaRPr/>
          </a:p>
        </p:txBody>
      </p:sp>
      <p:sp>
        <p:nvSpPr>
          <p:cNvPr id="5" name="Date Placeholder 4"/>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3DEFDE-A440-4D1A-B3D0-D83C16D917F9}" type="slidenum">
              <a:rPr lang="en-US" smtClean="0"/>
              <a:pPr/>
              <a:t>‹#›</a:t>
            </a:fld>
            <a:endParaRPr lang="en-US" dirty="0"/>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Freeform 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2 Pictures with Caption">
    <p:spTree>
      <p:nvGrpSpPr>
        <p:cNvPr id="1" name=""/>
        <p:cNvGrpSpPr/>
        <p:nvPr/>
      </p:nvGrpSpPr>
      <p:grpSpPr>
        <a:xfrm>
          <a:off x="0" y="0"/>
          <a:ext cx="0" cy="0"/>
          <a:chOff x="0" y="0"/>
          <a:chExt cx="0" cy="0"/>
        </a:xfrm>
      </p:grpSpPr>
      <p:sp>
        <p:nvSpPr>
          <p:cNvPr id="11" name="Picture Placeholder 2"/>
          <p:cNvSpPr>
            <a:spLocks noGrp="1"/>
          </p:cNvSpPr>
          <p:nvPr>
            <p:ph type="pic" idx="14"/>
          </p:nvPr>
        </p:nvSpPr>
        <p:spPr>
          <a:xfrm>
            <a:off x="4745038" y="458788"/>
            <a:ext cx="4114800" cy="388461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a:off x="282575" y="458788"/>
            <a:ext cx="4114800" cy="388461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2" name="Title 1"/>
          <p:cNvSpPr>
            <a:spLocks noGrp="1"/>
          </p:cNvSpPr>
          <p:nvPr>
            <p:ph type="title"/>
          </p:nvPr>
        </p:nvSpPr>
        <p:spPr>
          <a:xfrm>
            <a:off x="282575" y="4920520"/>
            <a:ext cx="3931920" cy="1353312"/>
          </a:xfrm>
        </p:spPr>
        <p:txBody>
          <a:bodyPr anchor="t" anchorCtr="0">
            <a:normAutofit/>
          </a:bodyPr>
          <a:lstStyle>
            <a:lvl1pPr algn="l">
              <a:defRPr sz="2400" b="0"/>
            </a:lvl1pPr>
          </a:lstStyle>
          <a:p>
            <a:r>
              <a:rPr lang="en-US" smtClean="0"/>
              <a:t>Click to edit Master title style</a:t>
            </a:r>
            <a:endParaRPr/>
          </a:p>
        </p:txBody>
      </p:sp>
      <p:sp>
        <p:nvSpPr>
          <p:cNvPr id="5" name="Date Placeholder 4"/>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3DEFDE-A440-4D1A-B3D0-D83C16D917F9}" type="slidenum">
              <a:rPr lang="en-US" smtClean="0"/>
              <a:pPr/>
              <a:t>‹#›</a:t>
            </a:fld>
            <a:endParaRPr lang="en-US" dirty="0"/>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Freeform 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Video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2575" y="4920520"/>
            <a:ext cx="3931920" cy="566738"/>
          </a:xfrm>
        </p:spPr>
        <p:txBody>
          <a:bodyPr anchor="b">
            <a:normAutofit/>
          </a:bodyPr>
          <a:lstStyle>
            <a:lvl1pPr algn="l">
              <a:defRPr sz="2400" b="0"/>
            </a:lvl1pPr>
          </a:lstStyle>
          <a:p>
            <a:r>
              <a:rPr lang="en-US" smtClean="0"/>
              <a:t>Click to edit Master title style</a:t>
            </a:r>
            <a:endParaRPr/>
          </a:p>
        </p:txBody>
      </p:sp>
      <p:sp>
        <p:nvSpPr>
          <p:cNvPr id="4" name="Text Placeholder 3"/>
          <p:cNvSpPr>
            <a:spLocks noGrp="1"/>
          </p:cNvSpPr>
          <p:nvPr>
            <p:ph type="body" sz="half" idx="2"/>
          </p:nvPr>
        </p:nvSpPr>
        <p:spPr>
          <a:xfrm>
            <a:off x="282575" y="5563458"/>
            <a:ext cx="3931920" cy="652462"/>
          </a:xfrm>
        </p:spPr>
        <p:txBody>
          <a:bodyPr/>
          <a:lstStyle>
            <a:lvl1pPr marL="0" indent="0" algn="l">
              <a:spcBef>
                <a:spcPts val="300"/>
              </a:spcBef>
              <a:buNone/>
              <a:defRPr sz="14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3DEFDE-A440-4D1A-B3D0-D83C16D917F9}" type="slidenum">
              <a:rPr lang="en-US" smtClean="0"/>
              <a:pPr/>
              <a:t>‹#›</a:t>
            </a:fld>
            <a:endParaRPr lang="en-US" dirty="0"/>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Freeform 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Media Placeholder 11"/>
          <p:cNvSpPr>
            <a:spLocks noGrp="1"/>
          </p:cNvSpPr>
          <p:nvPr>
            <p:ph type="media" sz="quarter" idx="14"/>
          </p:nvPr>
        </p:nvSpPr>
        <p:spPr>
          <a:xfrm>
            <a:off x="282575" y="458788"/>
            <a:ext cx="8577263" cy="3849624"/>
          </a:xfrm>
          <a:noFill/>
          <a:ln w="44450">
            <a:solidFill>
              <a:schemeClr val="bg1"/>
            </a:solidFill>
            <a:miter lim="800000"/>
          </a:ln>
          <a:effectLst/>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stStyle>
          <a:p>
            <a:r>
              <a:rPr lang="en-US" smtClean="0"/>
              <a:t>Click icon to add media</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3DEFDE-A440-4D1A-B3D0-D83C16D917F9}" type="slidenum">
              <a:rPr lang="en-US" smtClean="0"/>
              <a:pPr/>
              <a:t>‹#›</a:t>
            </a:fld>
            <a:endParaRPr lang="en-US" dirty="0"/>
          </a:p>
        </p:txBody>
      </p:sp>
      <p:sp>
        <p:nvSpPr>
          <p:cNvPr id="7" name="Freeform 6"/>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8" name="Freeform 7"/>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1400" y="458788"/>
            <a:ext cx="1447800" cy="5792787"/>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41350" y="458788"/>
            <a:ext cx="6521450" cy="57927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3DEFDE-A440-4D1A-B3D0-D83C16D917F9}" type="slidenum">
              <a:rPr lang="en-US" smtClean="0"/>
              <a:pPr/>
              <a:t>‹#›</a:t>
            </a:fld>
            <a:endParaRPr lang="en-US" dirty="0"/>
          </a:p>
        </p:txBody>
      </p:sp>
      <p:sp>
        <p:nvSpPr>
          <p:cNvPr id="7" name="Freeform 6"/>
          <p:cNvSpPr/>
          <p:nvPr/>
        </p:nvSpPr>
        <p:spPr>
          <a:xfrm>
            <a:off x="280416" y="258580"/>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8" name="Freeform 7"/>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3DEFDE-A440-4D1A-B3D0-D83C16D917F9}" type="slidenum">
              <a:rPr lang="en-US" smtClean="0"/>
              <a:pPr/>
              <a:t>‹#›</a:t>
            </a:fld>
            <a:endParaRPr lang="en-US" dirty="0"/>
          </a:p>
        </p:txBody>
      </p:sp>
      <p:sp>
        <p:nvSpPr>
          <p:cNvPr id="19" name="Freeform 18"/>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20" name="Freeform 1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371725" y="381000"/>
            <a:ext cx="4400550" cy="3048000"/>
          </a:xfrm>
          <a:noFill/>
          <a:ln w="44450">
            <a:solidFill>
              <a:schemeClr val="bg1"/>
            </a:solidFill>
            <a:miter lim="800000"/>
          </a:ln>
        </p:spPr>
        <p:style>
          <a:lnRef idx="1">
            <a:schemeClr val="dk1"/>
          </a:lnRef>
          <a:fillRef idx="3">
            <a:schemeClr val="dk1"/>
          </a:fillRef>
          <a:effectRef idx="2">
            <a:schemeClr val="dk1"/>
          </a:effectRef>
          <a:fontRef idx="none"/>
        </p:style>
        <p:txBody>
          <a:bodyPr>
            <a:normAutofit/>
          </a:bodyPr>
          <a:lstStyle>
            <a:lvl1pPr>
              <a:buNone/>
              <a:defRPr sz="2000"/>
            </a:lvl1pPr>
          </a:lstStyle>
          <a:p>
            <a:r>
              <a:rPr lang="en-US" smtClean="0"/>
              <a:t>Click icon to add picture</a:t>
            </a:r>
            <a:endParaRPr/>
          </a:p>
        </p:txBody>
      </p:sp>
      <p:sp>
        <p:nvSpPr>
          <p:cNvPr id="2" name="Title 1"/>
          <p:cNvSpPr>
            <a:spLocks noGrp="1"/>
          </p:cNvSpPr>
          <p:nvPr>
            <p:ph type="ctrTitle"/>
          </p:nvPr>
        </p:nvSpPr>
        <p:spPr>
          <a:xfrm>
            <a:off x="641350" y="4146363"/>
            <a:ext cx="7856538" cy="1470025"/>
          </a:xfrm>
        </p:spPr>
        <p:txBody>
          <a:bodyPr>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641350" y="5620871"/>
            <a:ext cx="7856538" cy="614081"/>
          </a:xfrm>
        </p:spPr>
        <p:txBody>
          <a:bodyPr>
            <a:normAutofit/>
          </a:bodyPr>
          <a:lstStyle>
            <a:lvl1pPr marL="0" indent="0" algn="ctr">
              <a:lnSpc>
                <a:spcPct val="100000"/>
              </a:lnSpc>
              <a:spcBef>
                <a:spcPts val="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3DEFDE-A440-4D1A-B3D0-D83C16D917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017059"/>
            <a:ext cx="7772400" cy="1655064"/>
          </a:xfrm>
        </p:spPr>
        <p:txBody>
          <a:bodyPr vert="horz" lIns="91440" tIns="45720" rIns="91440" bIns="45720" rtlCol="0" anchor="b" anchorCtr="0">
            <a:noAutofit/>
          </a:bodyPr>
          <a:lstStyle>
            <a:lvl1pPr algn="ctr" defTabSz="914400" rtl="0" eaLnBrk="1" latinLnBrk="0" hangingPunct="1">
              <a:spcBef>
                <a:spcPct val="0"/>
              </a:spcBef>
              <a:buNone/>
              <a:defRPr sz="5400" b="0"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662979"/>
            <a:ext cx="7772400" cy="1500187"/>
          </a:xfrm>
        </p:spPr>
        <p:txBody>
          <a:bodyPr vert="horz" lIns="91440" tIns="45720" rIns="91440" bIns="45720" rtlCol="0" anchor="t" anchorCtr="0">
            <a:normAutofit/>
          </a:bodyPr>
          <a:lstStyle>
            <a:lvl1pPr marL="0" indent="0" algn="ctr">
              <a:spcBef>
                <a:spcPts val="300"/>
              </a:spcBef>
              <a:buNone/>
              <a:defRPr sz="1800" kern="1200">
                <a:solidFill>
                  <a:schemeClr val="tx1">
                    <a:tint val="7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ctr" defTabSz="914400" rtl="0" eaLnBrk="1" latinLnBrk="0" hangingPunct="1">
              <a:lnSpc>
                <a:spcPts val="2000"/>
              </a:lnSpc>
              <a:spcBef>
                <a:spcPts val="2000"/>
              </a:spcBef>
              <a:buFont typeface="Wingdings 2" pitchFamily="18" charset="2"/>
              <a:buNone/>
            </a:pPr>
            <a:r>
              <a:rPr lang="en-US" smtClean="0"/>
              <a:t>Click to edit Master text styles</a:t>
            </a:r>
          </a:p>
        </p:txBody>
      </p:sp>
      <p:sp>
        <p:nvSpPr>
          <p:cNvPr id="4" name="Date Placeholder 3"/>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3DEFDE-A440-4D1A-B3D0-D83C16D917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41350" y="1600200"/>
            <a:ext cx="3749040" cy="4651375"/>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49501" y="1600200"/>
            <a:ext cx="3749040" cy="4651375"/>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3DEFDE-A440-4D1A-B3D0-D83C16D917F9}" type="slidenum">
              <a:rPr lang="en-US" smtClean="0"/>
              <a:pPr/>
              <a:t>‹#›</a:t>
            </a:fld>
            <a:endParaRPr lang="en-US" dirty="0"/>
          </a:p>
        </p:txBody>
      </p:sp>
      <p:sp>
        <p:nvSpPr>
          <p:cNvPr id="16" name="Freeform 15"/>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7" name="Freeform 16"/>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41350" y="1532964"/>
            <a:ext cx="3749040" cy="833718"/>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41350" y="2362200"/>
            <a:ext cx="3749040" cy="3889375"/>
          </a:xfrm>
        </p:spPr>
        <p:txBody>
          <a:bodyPr>
            <a:normAutofit/>
          </a:bodyPr>
          <a:lstStyle>
            <a:lvl1pPr>
              <a:defRPr sz="2400"/>
            </a:lvl1pPr>
            <a:lvl2pPr>
              <a:defRPr sz="22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2601" y="1532964"/>
            <a:ext cx="3749040" cy="833718"/>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2601" y="2362200"/>
            <a:ext cx="3749040" cy="3889375"/>
          </a:xfrm>
        </p:spPr>
        <p:txBody>
          <a:bodyPr>
            <a:normAutofit/>
          </a:bodyPr>
          <a:lstStyle>
            <a:lvl1pPr>
              <a:defRPr sz="2400"/>
            </a:lvl1pPr>
            <a:lvl2pPr>
              <a:defRPr sz="22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83DEFDE-A440-4D1A-B3D0-D83C16D917F9}" type="slidenum">
              <a:rPr lang="en-US" smtClean="0"/>
              <a:pPr/>
              <a:t>‹#›</a:t>
            </a:fld>
            <a:endParaRPr lang="en-US" dirty="0"/>
          </a:p>
        </p:txBody>
      </p:sp>
      <p:sp>
        <p:nvSpPr>
          <p:cNvPr id="10" name="Freeform 9"/>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1" name="Freeform 10"/>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83DEFDE-A440-4D1A-B3D0-D83C16D917F9}" type="slidenum">
              <a:rPr lang="en-US" smtClean="0"/>
              <a:pPr/>
              <a:t>‹#›</a:t>
            </a:fld>
            <a:endParaRPr lang="en-US" dirty="0"/>
          </a:p>
        </p:txBody>
      </p:sp>
      <p:sp>
        <p:nvSpPr>
          <p:cNvPr id="6" name="Freeform 5"/>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7" name="Freeform 6"/>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8" name="Freeform 7"/>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Freeform 8"/>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0" name="Freeform 9"/>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1" name="Freeform 10"/>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Freeform 11"/>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3" name="Freeform 12"/>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83DEFDE-A440-4D1A-B3D0-D83C16D917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4340" y="802910"/>
            <a:ext cx="3474720" cy="1162050"/>
          </a:xfrm>
        </p:spPr>
        <p:txBody>
          <a:bodyPr anchor="b">
            <a:normAutofit/>
          </a:bodyPr>
          <a:lstStyle>
            <a:lvl1pPr algn="ctr">
              <a:defRPr sz="2400" b="0"/>
            </a:lvl1pPr>
          </a:lstStyle>
          <a:p>
            <a:r>
              <a:rPr lang="en-US" smtClean="0"/>
              <a:t>Click to edit Master title style</a:t>
            </a:r>
            <a:endParaRPr/>
          </a:p>
        </p:txBody>
      </p:sp>
      <p:sp>
        <p:nvSpPr>
          <p:cNvPr id="3" name="Content Placeholder 2"/>
          <p:cNvSpPr>
            <a:spLocks noGrp="1"/>
          </p:cNvSpPr>
          <p:nvPr>
            <p:ph idx="1"/>
          </p:nvPr>
        </p:nvSpPr>
        <p:spPr>
          <a:xfrm>
            <a:off x="4562010" y="449705"/>
            <a:ext cx="3931920" cy="5781388"/>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24340" y="2057399"/>
            <a:ext cx="3474720" cy="3733801"/>
          </a:xfrm>
        </p:spPr>
        <p:txBody>
          <a:bodyPr>
            <a:normAutofit/>
          </a:bodyPr>
          <a:lstStyle>
            <a:lvl1pPr marL="0" indent="0" algn="ctr">
              <a:lnSpc>
                <a:spcPct val="110000"/>
              </a:lnSpc>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1B29C4-A919-4F74-9582-16D0A83416E3}" type="datetimeFigureOut">
              <a:rPr lang="en-US" smtClean="0"/>
              <a:pPr/>
              <a:t>10/26/10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3DEFDE-A440-4D1A-B3D0-D83C16D917F9}" type="slidenum">
              <a:rPr lang="en-US" smtClean="0"/>
              <a:pPr/>
              <a:t>‹#›</a:t>
            </a:fld>
            <a:endParaRPr lang="en-US" dirty="0"/>
          </a:p>
        </p:txBody>
      </p:sp>
      <p:sp>
        <p:nvSpPr>
          <p:cNvPr id="8" name="Freeform 7"/>
          <p:cNvSpPr/>
          <p:nvPr/>
        </p:nvSpPr>
        <p:spPr>
          <a:xfrm>
            <a:off x="280416" y="258580"/>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Freeform 8"/>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1350" y="107576"/>
            <a:ext cx="7856538" cy="1310062"/>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618565" y="1600200"/>
            <a:ext cx="7878788" cy="463923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3505200" y="6356350"/>
            <a:ext cx="2133600" cy="365125"/>
          </a:xfrm>
          <a:prstGeom prst="rect">
            <a:avLst/>
          </a:prstGeom>
        </p:spPr>
        <p:txBody>
          <a:bodyPr vert="horz" lIns="0" tIns="45720" rIns="0" bIns="45720" rtlCol="0" anchor="ctr"/>
          <a:lstStyle>
            <a:lvl1pPr algn="ctr">
              <a:defRPr sz="1100">
                <a:solidFill>
                  <a:schemeClr val="tx1">
                    <a:lumMod val="75000"/>
                  </a:schemeClr>
                </a:solidFill>
              </a:defRPr>
            </a:lvl1pPr>
          </a:lstStyle>
          <a:p>
            <a:fld id="{781B29C4-A919-4F74-9582-16D0A83416E3}" type="datetimeFigureOut">
              <a:rPr lang="en-US" smtClean="0"/>
              <a:pPr/>
              <a:t>10/26/10</a:t>
            </a:fld>
            <a:endParaRPr lang="en-US" dirty="0"/>
          </a:p>
        </p:txBody>
      </p:sp>
      <p:sp>
        <p:nvSpPr>
          <p:cNvPr id="5" name="Footer Placeholder 4"/>
          <p:cNvSpPr>
            <a:spLocks noGrp="1"/>
          </p:cNvSpPr>
          <p:nvPr>
            <p:ph type="ftr" sz="quarter" idx="3"/>
          </p:nvPr>
        </p:nvSpPr>
        <p:spPr>
          <a:xfrm>
            <a:off x="280416" y="6356350"/>
            <a:ext cx="2895600" cy="365125"/>
          </a:xfrm>
          <a:prstGeom prst="rect">
            <a:avLst/>
          </a:prstGeom>
        </p:spPr>
        <p:txBody>
          <a:bodyPr vert="horz" lIns="0" tIns="45720" rIns="0" bIns="45720" rtlCol="0" anchor="ctr"/>
          <a:lstStyle>
            <a:lvl1pPr algn="l">
              <a:defRPr sz="1100">
                <a:solidFill>
                  <a:schemeClr val="tx1">
                    <a:lumMod val="75000"/>
                  </a:schemeClr>
                </a:solidFill>
              </a:defRPr>
            </a:lvl1pPr>
          </a:lstStyle>
          <a:p>
            <a:endParaRPr lang="en-US" dirty="0"/>
          </a:p>
        </p:txBody>
      </p:sp>
      <p:sp>
        <p:nvSpPr>
          <p:cNvPr id="6" name="Slide Number Placeholder 5"/>
          <p:cNvSpPr>
            <a:spLocks noGrp="1"/>
          </p:cNvSpPr>
          <p:nvPr>
            <p:ph type="sldNum" sz="quarter" idx="4"/>
          </p:nvPr>
        </p:nvSpPr>
        <p:spPr>
          <a:xfrm>
            <a:off x="8077200" y="6356350"/>
            <a:ext cx="762000" cy="365125"/>
          </a:xfrm>
          <a:prstGeom prst="rect">
            <a:avLst/>
          </a:prstGeom>
        </p:spPr>
        <p:txBody>
          <a:bodyPr vert="horz" lIns="0" tIns="45720" rIns="0" bIns="45720" rtlCol="0" anchor="ctr"/>
          <a:lstStyle>
            <a:lvl1pPr algn="r">
              <a:defRPr sz="1100">
                <a:solidFill>
                  <a:schemeClr val="tx1">
                    <a:lumMod val="75000"/>
                  </a:schemeClr>
                </a:solidFill>
              </a:defRPr>
            </a:lvl1pPr>
          </a:lstStyle>
          <a:p>
            <a:fld id="{F83DEFDE-A440-4D1A-B3D0-D83C16D917F9}"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914400" rtl="0" eaLnBrk="1" latinLnBrk="0" hangingPunct="1">
        <a:spcBef>
          <a:spcPct val="0"/>
        </a:spcBef>
        <a:buNone/>
        <a:defRPr sz="4800" kern="1200">
          <a:solidFill>
            <a:schemeClr val="tx1"/>
          </a:solidFill>
          <a:latin typeface="+mj-lt"/>
          <a:ea typeface="+mj-ea"/>
          <a:cs typeface="+mj-cs"/>
        </a:defRPr>
      </a:lvl1pPr>
    </p:titleStyle>
    <p:bodyStyle>
      <a:lvl1pPr marL="349250" indent="-349250" algn="l" defTabSz="914400" rtl="0" eaLnBrk="1" latinLnBrk="0" hangingPunct="1">
        <a:spcBef>
          <a:spcPts val="2000"/>
        </a:spcBef>
        <a:buFont typeface="Wingdings 2" pitchFamily="18" charset="2"/>
        <a:buChar char=""/>
        <a:defRPr sz="2400" kern="1200">
          <a:solidFill>
            <a:schemeClr val="tx1"/>
          </a:solidFill>
          <a:latin typeface="+mn-lt"/>
          <a:ea typeface="+mn-ea"/>
          <a:cs typeface="+mn-cs"/>
        </a:defRPr>
      </a:lvl1pPr>
      <a:lvl2pPr marL="685800" indent="-336550" algn="l" defTabSz="914400" rtl="0" eaLnBrk="1" latinLnBrk="0" hangingPunct="1">
        <a:spcBef>
          <a:spcPts val="600"/>
        </a:spcBef>
        <a:buClr>
          <a:schemeClr val="tx1">
            <a:lumMod val="65000"/>
          </a:schemeClr>
        </a:buClr>
        <a:buFont typeface="Wingdings 2" pitchFamily="18" charset="2"/>
        <a:buChar char=""/>
        <a:defRPr sz="2200" kern="1200">
          <a:solidFill>
            <a:schemeClr val="tx1"/>
          </a:solidFill>
          <a:latin typeface="+mn-lt"/>
          <a:ea typeface="+mn-ea"/>
          <a:cs typeface="+mn-cs"/>
        </a:defRPr>
      </a:lvl2pPr>
      <a:lvl3pPr marL="968375" indent="-282575" algn="l" defTabSz="914400" rtl="0" eaLnBrk="1" latinLnBrk="0" hangingPunct="1">
        <a:spcBef>
          <a:spcPts val="600"/>
        </a:spcBef>
        <a:buFont typeface="Wingdings 2" pitchFamily="18" charset="2"/>
        <a:buChar char=""/>
        <a:defRPr sz="2000" kern="1200">
          <a:solidFill>
            <a:schemeClr val="tx1"/>
          </a:solidFill>
          <a:latin typeface="+mn-lt"/>
          <a:ea typeface="+mn-ea"/>
          <a:cs typeface="+mn-cs"/>
        </a:defRPr>
      </a:lvl3pPr>
      <a:lvl4pPr marL="1263650" indent="-295275" algn="l" defTabSz="914400" rtl="0" eaLnBrk="1" latinLnBrk="0" hangingPunct="1">
        <a:spcBef>
          <a:spcPts val="600"/>
        </a:spcBef>
        <a:buClr>
          <a:schemeClr val="tx1">
            <a:lumMod val="65000"/>
          </a:schemeClr>
        </a:buClr>
        <a:buFont typeface="Wingdings 2" pitchFamily="18" charset="2"/>
        <a:buChar char=""/>
        <a:defRPr sz="1800" kern="1200">
          <a:solidFill>
            <a:schemeClr val="tx1"/>
          </a:solidFill>
          <a:latin typeface="+mn-lt"/>
          <a:ea typeface="+mn-ea"/>
          <a:cs typeface="+mn-cs"/>
        </a:defRPr>
      </a:lvl4pPr>
      <a:lvl5pPr marL="1546225" indent="-282575" algn="l" defTabSz="914400" rtl="0" eaLnBrk="1" latinLnBrk="0" hangingPunct="1">
        <a:spcBef>
          <a:spcPts val="6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chateauversailles.fr/" TargetMode="External"/><Relationship Id="rId3" Type="http://schemas.openxmlformats.org/officeDocument/2006/relationships/hyperlink" Target="http://en.chateauversailles.fr/history/versailles-during-the-centuries/living-at-the-court/a-day-in-the-life-of-louis-xi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000" dirty="0" smtClean="0"/>
              <a:t>Europe and Russia</a:t>
            </a:r>
            <a:endParaRPr lang="en-US" sz="5000" dirty="0"/>
          </a:p>
        </p:txBody>
      </p:sp>
      <p:sp>
        <p:nvSpPr>
          <p:cNvPr id="3" name="Content Placeholder 2"/>
          <p:cNvSpPr>
            <a:spLocks noGrp="1"/>
          </p:cNvSpPr>
          <p:nvPr>
            <p:ph idx="1"/>
          </p:nvPr>
        </p:nvSpPr>
        <p:spPr>
          <a:xfrm>
            <a:off x="457200" y="1752600"/>
            <a:ext cx="8229600" cy="4525963"/>
          </a:xfrm>
        </p:spPr>
        <p:txBody>
          <a:bodyPr>
            <a:normAutofit/>
          </a:bodyPr>
          <a:lstStyle/>
          <a:p>
            <a:r>
              <a:rPr lang="en-US" sz="3600" u="sng" dirty="0" smtClean="0"/>
              <a:t>Central Question: </a:t>
            </a:r>
          </a:p>
          <a:p>
            <a:pPr>
              <a:buNone/>
            </a:pPr>
            <a:r>
              <a:rPr lang="en-US" sz="3600" dirty="0" smtClean="0"/>
              <a:t>   What factors were essential in establishing the dynasties, prosperous empires, and society’s in Europe and Russia?</a:t>
            </a:r>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3" name="Content Placeholder 2"/>
          <p:cNvSpPr>
            <a:spLocks noGrp="1"/>
          </p:cNvSpPr>
          <p:nvPr>
            <p:ph idx="1"/>
          </p:nvPr>
        </p:nvSpPr>
        <p:spPr/>
        <p:txBody>
          <a:bodyPr>
            <a:normAutofit/>
          </a:bodyPr>
          <a:lstStyle/>
          <a:p>
            <a:pPr>
              <a:lnSpc>
                <a:spcPct val="150000"/>
              </a:lnSpc>
            </a:pPr>
            <a:r>
              <a:rPr lang="en-US" dirty="0" smtClean="0"/>
              <a:t>What do you think were the most successful factors in establishing the powerful Russian Empire?</a:t>
            </a:r>
          </a:p>
          <a:p>
            <a:pPr>
              <a:lnSpc>
                <a:spcPct val="150000"/>
              </a:lnSpc>
            </a:pPr>
            <a:r>
              <a:rPr lang="en-US" dirty="0" smtClean="0"/>
              <a:t>Considering the result of the Thirty Years War, did the war make sense for either of sides and who benefited mostly from this war?</a:t>
            </a:r>
          </a:p>
          <a:p>
            <a:pPr>
              <a:lnSpc>
                <a:spcPct val="150000"/>
              </a:lnSpc>
            </a:pPr>
            <a:endParaRPr lang="en-US" dirty="0" smtClean="0"/>
          </a:p>
          <a:p>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838201"/>
            <a:ext cx="8458200" cy="4267200"/>
          </a:xfrm>
        </p:spPr>
        <p:txBody>
          <a:bodyPr>
            <a:normAutofit/>
          </a:bodyPr>
          <a:lstStyle/>
          <a:p>
            <a:r>
              <a:rPr lang="en-US" sz="5600" dirty="0" smtClean="0"/>
              <a:t>Economic change in Russia and Europe</a:t>
            </a:r>
            <a:endParaRPr lang="en-US" sz="5600" dirty="0"/>
          </a:p>
        </p:txBody>
      </p:sp>
      <p:sp>
        <p:nvSpPr>
          <p:cNvPr id="3" name="Subtitle 2"/>
          <p:cNvSpPr>
            <a:spLocks noGrp="1"/>
          </p:cNvSpPr>
          <p:nvPr>
            <p:ph type="subTitle" idx="1"/>
          </p:nvPr>
        </p:nvSpPr>
        <p:spPr/>
        <p:txBody>
          <a:bodyPr/>
          <a:lstStyle/>
          <a:p>
            <a:endParaRPr lang="en-US" dirty="0">
              <a:solidFill>
                <a:schemeClr val="tx1"/>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5245"/>
            <a:ext cx="9144000" cy="6842755"/>
          </a:xfrm>
          <a:prstGeom prst="rect">
            <a:avLst/>
          </a:prstGeom>
        </p:spPr>
      </p:pic>
      <p:sp>
        <p:nvSpPr>
          <p:cNvPr id="2" name="Title 1"/>
          <p:cNvSpPr>
            <a:spLocks noGrp="1"/>
          </p:cNvSpPr>
          <p:nvPr>
            <p:ph type="title"/>
          </p:nvPr>
        </p:nvSpPr>
        <p:spPr/>
        <p:txBody>
          <a:bodyPr/>
          <a:lstStyle/>
          <a:p>
            <a:r>
              <a:rPr lang="en-US" dirty="0" smtClean="0">
                <a:solidFill>
                  <a:srgbClr val="0000FF"/>
                </a:solidFill>
              </a:rPr>
              <a:t>Economic changes in Russia </a:t>
            </a:r>
            <a:endParaRPr lang="en-US" dirty="0">
              <a:solidFill>
                <a:srgbClr val="0000FF"/>
              </a:solidFill>
            </a:endParaRPr>
          </a:p>
        </p:txBody>
      </p:sp>
      <p:sp>
        <p:nvSpPr>
          <p:cNvPr id="3" name="Content Placeholder 2"/>
          <p:cNvSpPr>
            <a:spLocks noGrp="1"/>
          </p:cNvSpPr>
          <p:nvPr>
            <p:ph idx="1"/>
          </p:nvPr>
        </p:nvSpPr>
        <p:spPr/>
        <p:txBody>
          <a:bodyPr>
            <a:normAutofit/>
          </a:bodyPr>
          <a:lstStyle/>
          <a:p>
            <a:r>
              <a:rPr lang="en-US" sz="2353" dirty="0" smtClean="0">
                <a:solidFill>
                  <a:srgbClr val="0000FF"/>
                </a:solidFill>
                <a:latin typeface="Times New Roman"/>
              </a:rPr>
              <a:t>Colonization </a:t>
            </a:r>
          </a:p>
          <a:p>
            <a:endParaRPr lang="en-US" sz="2353" dirty="0" smtClean="0">
              <a:solidFill>
                <a:srgbClr val="0000FF"/>
              </a:solidFill>
              <a:latin typeface="Times New Roman"/>
            </a:endParaRPr>
          </a:p>
          <a:p>
            <a:r>
              <a:rPr lang="en-US" sz="2353" dirty="0" smtClean="0">
                <a:solidFill>
                  <a:srgbClr val="0000FF"/>
                </a:solidFill>
                <a:latin typeface="Times New Roman"/>
              </a:rPr>
              <a:t>Expansion</a:t>
            </a:r>
            <a:endParaRPr lang="en-US" dirty="0" smtClean="0">
              <a:solidFill>
                <a:srgbClr val="0000FF"/>
              </a:solidFill>
            </a:endParaRPr>
          </a:p>
          <a:p>
            <a:endParaRPr lang="en-US" sz="2353" dirty="0" smtClean="0">
              <a:solidFill>
                <a:srgbClr val="0000FF"/>
              </a:solidFill>
              <a:latin typeface="Times New Roman"/>
            </a:endParaRPr>
          </a:p>
          <a:p>
            <a:r>
              <a:rPr lang="en-US" sz="2353" dirty="0" smtClean="0">
                <a:solidFill>
                  <a:srgbClr val="0000FF"/>
                </a:solidFill>
                <a:latin typeface="Times New Roman"/>
              </a:rPr>
              <a:t>Agriculture and isolation</a:t>
            </a:r>
          </a:p>
          <a:p>
            <a:endParaRPr lang="en-US" sz="2353" dirty="0" smtClean="0">
              <a:solidFill>
                <a:srgbClr val="0000FF"/>
              </a:solidFill>
              <a:latin typeface="Times New Roman"/>
            </a:endParaRPr>
          </a:p>
          <a:p>
            <a:r>
              <a:rPr lang="en-US" sz="2353" dirty="0" smtClean="0">
                <a:solidFill>
                  <a:srgbClr val="0000FF"/>
                </a:solidFill>
                <a:latin typeface="Times New Roman"/>
              </a:rPr>
              <a:t>Trade routes</a:t>
            </a:r>
          </a:p>
          <a:p>
            <a:endParaRPr lang="en-US" sz="2353" dirty="0" smtClean="0">
              <a:latin typeface="Times New Roman"/>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changes in Europe</a:t>
            </a:r>
            <a:endParaRPr lang="en-US" dirty="0"/>
          </a:p>
        </p:txBody>
      </p:sp>
      <p:sp>
        <p:nvSpPr>
          <p:cNvPr id="3" name="Content Placeholder 2"/>
          <p:cNvSpPr>
            <a:spLocks noGrp="1"/>
          </p:cNvSpPr>
          <p:nvPr>
            <p:ph idx="1"/>
          </p:nvPr>
        </p:nvSpPr>
        <p:spPr>
          <a:xfrm>
            <a:off x="304800" y="1600200"/>
            <a:ext cx="8229600" cy="4525963"/>
          </a:xfrm>
        </p:spPr>
        <p:txBody>
          <a:bodyPr/>
          <a:lstStyle/>
          <a:p>
            <a:r>
              <a:rPr lang="en-US" dirty="0" smtClean="0"/>
              <a:t>Thirty Years’ war </a:t>
            </a:r>
          </a:p>
          <a:p>
            <a:endParaRPr lang="en-US" dirty="0" smtClean="0"/>
          </a:p>
          <a:p>
            <a:r>
              <a:rPr lang="en-US" dirty="0" smtClean="0"/>
              <a:t>Cost of war</a:t>
            </a:r>
          </a:p>
          <a:p>
            <a:endParaRPr lang="en-US" dirty="0" smtClean="0"/>
          </a:p>
          <a:p>
            <a:r>
              <a:rPr lang="en-US" dirty="0" smtClean="0"/>
              <a:t>Dutch shipping and finance</a:t>
            </a:r>
          </a:p>
          <a:p>
            <a:endParaRPr lang="en-US" dirty="0" smtClean="0"/>
          </a:p>
          <a:p>
            <a:r>
              <a:rPr lang="en-US" dirty="0" smtClean="0"/>
              <a:t>Dutch Decline</a:t>
            </a:r>
          </a:p>
          <a:p>
            <a:endParaRPr lang="en-US" dirty="0" smtClean="0"/>
          </a:p>
          <a:p>
            <a:endParaRPr lang="en-US" dirty="0" smtClean="0"/>
          </a:p>
          <a:p>
            <a:endParaRPr lang="en-US" dirty="0"/>
          </a:p>
        </p:txBody>
      </p:sp>
      <p:pic>
        <p:nvPicPr>
          <p:cNvPr id="4" name="Picture 3"/>
          <p:cNvPicPr>
            <a:picLocks noChangeAspect="1"/>
          </p:cNvPicPr>
          <p:nvPr/>
        </p:nvPicPr>
        <p:blipFill>
          <a:blip r:embed="rId2"/>
          <a:stretch>
            <a:fillRect/>
          </a:stretch>
        </p:blipFill>
        <p:spPr>
          <a:xfrm>
            <a:off x="5346953" y="1676400"/>
            <a:ext cx="3797047" cy="2247952"/>
          </a:xfrm>
          <a:prstGeom prst="rect">
            <a:avLst/>
          </a:prstGeom>
        </p:spPr>
      </p:pic>
      <p:pic>
        <p:nvPicPr>
          <p:cNvPr id="5" name="Picture 4"/>
          <p:cNvPicPr>
            <a:picLocks noChangeAspect="1"/>
          </p:cNvPicPr>
          <p:nvPr/>
        </p:nvPicPr>
        <p:blipFill>
          <a:blip r:embed="rId3"/>
          <a:stretch>
            <a:fillRect/>
          </a:stretch>
        </p:blipFill>
        <p:spPr>
          <a:xfrm>
            <a:off x="5410114" y="4218125"/>
            <a:ext cx="3733886" cy="2639875"/>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Economic changer in Europe continued</a:t>
            </a:r>
            <a:endParaRPr lang="en-US" dirty="0"/>
          </a:p>
        </p:txBody>
      </p:sp>
      <p:sp>
        <p:nvSpPr>
          <p:cNvPr id="3" name="Content Placeholder 2"/>
          <p:cNvSpPr>
            <a:spLocks noGrp="1"/>
          </p:cNvSpPr>
          <p:nvPr>
            <p:ph idx="1"/>
          </p:nvPr>
        </p:nvSpPr>
        <p:spPr>
          <a:xfrm>
            <a:off x="457200" y="1828800"/>
            <a:ext cx="8229600" cy="4525963"/>
          </a:xfrm>
        </p:spPr>
        <p:txBody>
          <a:bodyPr/>
          <a:lstStyle/>
          <a:p>
            <a:r>
              <a:rPr lang="en-US" dirty="0" smtClean="0"/>
              <a:t>England and France</a:t>
            </a:r>
          </a:p>
          <a:p>
            <a:endParaRPr lang="en-US" dirty="0" smtClean="0"/>
          </a:p>
          <a:p>
            <a:r>
              <a:rPr lang="en-US" dirty="0" smtClean="0"/>
              <a:t>Agriculture in England and France</a:t>
            </a:r>
          </a:p>
          <a:p>
            <a:endParaRPr lang="en-US" dirty="0" smtClean="0"/>
          </a:p>
          <a:p>
            <a:r>
              <a:rPr lang="en-US" dirty="0" smtClean="0"/>
              <a:t>European countryside</a:t>
            </a:r>
          </a:p>
          <a:p>
            <a:endParaRPr lang="en-US" dirty="0" smtClean="0"/>
          </a:p>
          <a:p>
            <a:endParaRPr 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Mercantilist Wars</a:t>
            </a:r>
            <a:endParaRPr lang="en-US" dirty="0"/>
          </a:p>
        </p:txBody>
      </p:sp>
      <p:sp>
        <p:nvSpPr>
          <p:cNvPr id="3" name="Content Placeholder 2"/>
          <p:cNvSpPr>
            <a:spLocks noGrp="1"/>
          </p:cNvSpPr>
          <p:nvPr>
            <p:ph idx="1"/>
          </p:nvPr>
        </p:nvSpPr>
        <p:spPr/>
        <p:txBody>
          <a:bodyPr/>
          <a:lstStyle/>
          <a:p>
            <a:r>
              <a:rPr lang="en-US" dirty="0" smtClean="0"/>
              <a:t>Control of trade</a:t>
            </a:r>
          </a:p>
          <a:p>
            <a:endParaRPr lang="en-US" dirty="0" smtClean="0"/>
          </a:p>
          <a:p>
            <a:r>
              <a:rPr lang="en-US" dirty="0" smtClean="0"/>
              <a:t>Navies</a:t>
            </a:r>
          </a:p>
          <a:p>
            <a:endParaRPr lang="en-US" dirty="0" smtClean="0"/>
          </a:p>
          <a:p>
            <a:r>
              <a:rPr lang="en-US" dirty="0" smtClean="0"/>
              <a:t>Trade in the Americas</a:t>
            </a:r>
          </a:p>
          <a:p>
            <a:endParaRPr lang="en-US" dirty="0" smtClean="0"/>
          </a:p>
          <a:p>
            <a:r>
              <a:rPr lang="en-US" dirty="0" smtClean="0"/>
              <a:t>French and Indian War</a:t>
            </a:r>
            <a:endParaRPr lang="en-US" dirty="0"/>
          </a:p>
        </p:txBody>
      </p:sp>
      <p:pic>
        <p:nvPicPr>
          <p:cNvPr id="4" name="Picture 3"/>
          <p:cNvPicPr>
            <a:picLocks noChangeAspect="1"/>
          </p:cNvPicPr>
          <p:nvPr/>
        </p:nvPicPr>
        <p:blipFill>
          <a:blip r:embed="rId2"/>
          <a:stretch>
            <a:fillRect/>
          </a:stretch>
        </p:blipFill>
        <p:spPr>
          <a:xfrm>
            <a:off x="5029200" y="1600200"/>
            <a:ext cx="4114800" cy="44196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3" name="Content Placeholder 2"/>
          <p:cNvSpPr>
            <a:spLocks noGrp="1"/>
          </p:cNvSpPr>
          <p:nvPr>
            <p:ph idx="1"/>
          </p:nvPr>
        </p:nvSpPr>
        <p:spPr/>
        <p:txBody>
          <a:bodyPr>
            <a:normAutofit/>
          </a:bodyPr>
          <a:lstStyle/>
          <a:p>
            <a:r>
              <a:rPr lang="en-US" dirty="0" smtClean="0"/>
              <a:t>What do you think the </a:t>
            </a:r>
            <a:r>
              <a:rPr lang="en-US" dirty="0"/>
              <a:t>D</a:t>
            </a:r>
            <a:r>
              <a:rPr lang="en-US" dirty="0" smtClean="0"/>
              <a:t>utch could have done to maintain control over the Atlantic trade?</a:t>
            </a:r>
          </a:p>
          <a:p>
            <a:endParaRPr lang="en-US" dirty="0" smtClean="0"/>
          </a:p>
          <a:p>
            <a:r>
              <a:rPr lang="en-US" dirty="0" smtClean="0"/>
              <a:t>Why was it necessary for Russia to expand to as much as it did, and if it had not expanded would Russia still be as powerful a country as it is today?</a:t>
            </a:r>
          </a:p>
          <a:p>
            <a:endParaRPr lang="en-US" dirty="0" smtClean="0"/>
          </a:p>
          <a:p>
            <a:r>
              <a:rPr lang="en-US" dirty="0" smtClean="0"/>
              <a:t>What action could have been taken to prevent the French and Indian?</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5500" dirty="0" smtClean="0"/>
              <a:t>Social Aspect of Europe and Russia</a:t>
            </a:r>
            <a:endParaRPr lang="en-US" sz="5500" dirty="0"/>
          </a:p>
        </p:txBody>
      </p:sp>
      <p:sp>
        <p:nvSpPr>
          <p:cNvPr id="3" name="Subtitle 2"/>
          <p:cNvSpPr>
            <a:spLocks noGrp="1"/>
          </p:cNvSpPr>
          <p:nvPr>
            <p:ph type="subTitle" idx="1"/>
          </p:nvPr>
        </p:nvSpPr>
        <p:spPr/>
        <p:txBody>
          <a:bodyPr/>
          <a:lstStyle/>
          <a:p>
            <a:endParaRPr 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Russian Social Change</a:t>
            </a:r>
            <a:endParaRPr lang="en-US" dirty="0"/>
          </a:p>
        </p:txBody>
      </p:sp>
      <p:sp>
        <p:nvSpPr>
          <p:cNvPr id="5" name="Content Placeholder 4"/>
          <p:cNvSpPr>
            <a:spLocks noGrp="1"/>
          </p:cNvSpPr>
          <p:nvPr>
            <p:ph idx="1"/>
          </p:nvPr>
        </p:nvSpPr>
        <p:spPr/>
        <p:txBody>
          <a:bodyPr>
            <a:normAutofit/>
          </a:bodyPr>
          <a:lstStyle/>
          <a:p>
            <a:r>
              <a:rPr lang="en-US" dirty="0" smtClean="0"/>
              <a:t>Europe or Asia?</a:t>
            </a:r>
          </a:p>
          <a:p>
            <a:r>
              <a:rPr lang="en-US" dirty="0" smtClean="0"/>
              <a:t>Muscovy -&gt; Russian Empire</a:t>
            </a:r>
          </a:p>
          <a:p>
            <a:r>
              <a:rPr lang="en-US" dirty="0" smtClean="0"/>
              <a:t>1/6 of Earths land</a:t>
            </a:r>
          </a:p>
          <a:p>
            <a:r>
              <a:rPr lang="en-US" dirty="0" smtClean="0"/>
              <a:t>Romanovs came in:</a:t>
            </a:r>
          </a:p>
          <a:p>
            <a:pPr lvl="1"/>
            <a:r>
              <a:rPr lang="en-US" dirty="0" smtClean="0"/>
              <a:t>Absolutist System</a:t>
            </a:r>
          </a:p>
          <a:p>
            <a:pPr lvl="1"/>
            <a:r>
              <a:rPr lang="en-US" dirty="0" smtClean="0"/>
              <a:t>Moscow was under the power of the tsar</a:t>
            </a:r>
          </a:p>
          <a:p>
            <a:pPr lvl="1"/>
            <a:r>
              <a:rPr lang="en-US" dirty="0" smtClean="0"/>
              <a:t>Outside was unlimited aristocrat power, under the consent of the king</a:t>
            </a:r>
          </a:p>
          <a:p>
            <a:pPr lvl="1"/>
            <a:r>
              <a:rPr lang="en-US" dirty="0" smtClean="0"/>
              <a:t>Communes for peasants</a:t>
            </a:r>
          </a:p>
          <a:p>
            <a:endParaRPr lang="en-US" dirty="0" smtClean="0"/>
          </a:p>
        </p:txBody>
      </p:sp>
    </p:spTree>
  </p:cSld>
  <p:clrMapOvr>
    <a:masterClrMapping/>
  </p:clrMapOvr>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Siberia</a:t>
            </a:r>
            <a:endParaRPr lang="en-US" dirty="0"/>
          </a:p>
        </p:txBody>
      </p:sp>
      <p:sp>
        <p:nvSpPr>
          <p:cNvPr id="3" name="Content Placeholder 2"/>
          <p:cNvSpPr>
            <a:spLocks noGrp="1"/>
          </p:cNvSpPr>
          <p:nvPr>
            <p:ph idx="1"/>
          </p:nvPr>
        </p:nvSpPr>
        <p:spPr>
          <a:xfrm>
            <a:off x="457200" y="1600200"/>
            <a:ext cx="4724400" cy="4800600"/>
          </a:xfrm>
        </p:spPr>
        <p:txBody>
          <a:bodyPr>
            <a:normAutofit/>
          </a:bodyPr>
          <a:lstStyle/>
          <a:p>
            <a:r>
              <a:rPr lang="en-US" dirty="0" smtClean="0"/>
              <a:t>1649- peasants became serf</a:t>
            </a:r>
          </a:p>
          <a:p>
            <a:r>
              <a:rPr lang="en-US" dirty="0" smtClean="0"/>
              <a:t>Left to Siberia</a:t>
            </a:r>
          </a:p>
          <a:p>
            <a:r>
              <a:rPr lang="en-US" dirty="0" smtClean="0"/>
              <a:t>Siberia</a:t>
            </a:r>
          </a:p>
          <a:p>
            <a:pPr lvl="1"/>
            <a:r>
              <a:rPr lang="en-US" dirty="0" smtClean="0"/>
              <a:t>90% of 200,000 were indigenes</a:t>
            </a:r>
          </a:p>
          <a:p>
            <a:pPr lvl="1"/>
            <a:r>
              <a:rPr lang="en-US" dirty="0" smtClean="0"/>
              <a:t>By 1750 the Slavs almost matched that</a:t>
            </a:r>
          </a:p>
          <a:p>
            <a:pPr lvl="1"/>
            <a:r>
              <a:rPr lang="en-US" dirty="0" smtClean="0"/>
              <a:t>Old Believers, and Dangerous Politicians went also</a:t>
            </a:r>
          </a:p>
          <a:p>
            <a:pPr lvl="1"/>
            <a:r>
              <a:rPr lang="en-US" dirty="0" smtClean="0"/>
              <a:t>Great Siberian Post Road 1770 was the way back to Moscow</a:t>
            </a:r>
          </a:p>
          <a:p>
            <a:pPr lvl="1"/>
            <a:r>
              <a:rPr lang="en-US" dirty="0" smtClean="0"/>
              <a:t>Prison Land</a:t>
            </a:r>
          </a:p>
          <a:p>
            <a:pPr lvl="1"/>
            <a:endParaRPr lang="en-US" dirty="0" smtClean="0"/>
          </a:p>
          <a:p>
            <a:endParaRPr lang="en-US" dirty="0"/>
          </a:p>
        </p:txBody>
      </p:sp>
      <p:pic>
        <p:nvPicPr>
          <p:cNvPr id="30722" name="Picture 2"/>
          <p:cNvPicPr>
            <a:picLocks noChangeAspect="1" noChangeArrowheads="1"/>
          </p:cNvPicPr>
          <p:nvPr/>
        </p:nvPicPr>
        <p:blipFill>
          <a:blip r:embed="rId2"/>
          <a:srcRect/>
          <a:stretch>
            <a:fillRect/>
          </a:stretch>
        </p:blipFill>
        <p:spPr bwMode="auto">
          <a:xfrm>
            <a:off x="5257799" y="1600200"/>
            <a:ext cx="3772063" cy="5022264"/>
          </a:xfrm>
          <a:prstGeom prst="rect">
            <a:avLst/>
          </a:prstGeom>
          <a:noFill/>
          <a:ln w="9525">
            <a:noFill/>
            <a:miter lim="800000"/>
            <a:headEnd/>
            <a:tailEnd/>
          </a:ln>
          <a:effectLst/>
        </p:spPr>
      </p:pic>
    </p:spTree>
  </p:cSld>
  <p:clrMapOvr>
    <a:masterClrMapping/>
  </p:clrMapOvr>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Question</a:t>
            </a:r>
            <a:endParaRPr lang="en-US" dirty="0"/>
          </a:p>
        </p:txBody>
      </p:sp>
      <p:sp>
        <p:nvSpPr>
          <p:cNvPr id="3" name="Content Placeholder 2"/>
          <p:cNvSpPr>
            <a:spLocks noGrp="1"/>
          </p:cNvSpPr>
          <p:nvPr>
            <p:ph idx="1"/>
          </p:nvPr>
        </p:nvSpPr>
        <p:spPr/>
        <p:txBody>
          <a:bodyPr>
            <a:normAutofit/>
          </a:bodyPr>
          <a:lstStyle/>
          <a:p>
            <a:r>
              <a:rPr lang="en-US" sz="2800" dirty="0" smtClean="0"/>
              <a:t>What </a:t>
            </a:r>
            <a:r>
              <a:rPr lang="en-US" sz="2800" dirty="0" smtClean="0"/>
              <a:t>factors were essential in establishing the dynasties, prosperous empires, and society’s in Europe and Russia?</a:t>
            </a:r>
            <a:endParaRPr lang="en-US"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French Social Change</a:t>
            </a:r>
            <a:endParaRPr lang="en-US" dirty="0"/>
          </a:p>
        </p:txBody>
      </p:sp>
      <p:sp>
        <p:nvSpPr>
          <p:cNvPr id="3" name="Content Placeholder 2"/>
          <p:cNvSpPr>
            <a:spLocks noGrp="1"/>
          </p:cNvSpPr>
          <p:nvPr>
            <p:ph idx="1"/>
          </p:nvPr>
        </p:nvSpPr>
        <p:spPr>
          <a:xfrm>
            <a:off x="304800" y="1600200"/>
            <a:ext cx="5257800" cy="4800600"/>
          </a:xfrm>
        </p:spPr>
        <p:txBody>
          <a:bodyPr>
            <a:normAutofit fontScale="92500" lnSpcReduction="10000"/>
          </a:bodyPr>
          <a:lstStyle/>
          <a:p>
            <a:pPr>
              <a:lnSpc>
                <a:spcPct val="170000"/>
              </a:lnSpc>
            </a:pPr>
            <a:r>
              <a:rPr lang="en-US" dirty="0" smtClean="0"/>
              <a:t>Took on Absolutist Government style</a:t>
            </a:r>
          </a:p>
          <a:p>
            <a:pPr>
              <a:lnSpc>
                <a:spcPct val="170000"/>
              </a:lnSpc>
            </a:pPr>
            <a:r>
              <a:rPr lang="en-US" dirty="0" smtClean="0"/>
              <a:t>All patronage had consent from the King</a:t>
            </a:r>
          </a:p>
          <a:p>
            <a:pPr>
              <a:lnSpc>
                <a:spcPct val="170000"/>
              </a:lnSpc>
            </a:pPr>
            <a:r>
              <a:rPr lang="en-US" dirty="0" smtClean="0"/>
              <a:t>Strict Anglican religion practice</a:t>
            </a:r>
          </a:p>
          <a:p>
            <a:pPr lvl="1">
              <a:lnSpc>
                <a:spcPct val="170000"/>
              </a:lnSpc>
            </a:pPr>
            <a:r>
              <a:rPr lang="en-US" dirty="0" smtClean="0"/>
              <a:t>Not followed</a:t>
            </a:r>
          </a:p>
          <a:p>
            <a:pPr>
              <a:lnSpc>
                <a:spcPct val="170000"/>
              </a:lnSpc>
            </a:pPr>
            <a:r>
              <a:rPr lang="en-US" dirty="0" smtClean="0"/>
              <a:t>Disapproval of government was circulated across the country through pamphlets and papers</a:t>
            </a:r>
          </a:p>
          <a:p>
            <a:endParaRPr lang="en-US" dirty="0" smtClean="0"/>
          </a:p>
          <a:p>
            <a:endParaRPr lang="en-US" dirty="0" smtClean="0"/>
          </a:p>
          <a:p>
            <a:endParaRPr lang="en-US" dirty="0"/>
          </a:p>
        </p:txBody>
      </p:sp>
      <p:pic>
        <p:nvPicPr>
          <p:cNvPr id="32770" name="Picture 2"/>
          <p:cNvPicPr>
            <a:picLocks noChangeAspect="1" noChangeArrowheads="1"/>
          </p:cNvPicPr>
          <p:nvPr/>
        </p:nvPicPr>
        <p:blipFill>
          <a:blip r:embed="rId2"/>
          <a:srcRect/>
          <a:stretch>
            <a:fillRect/>
          </a:stretch>
        </p:blipFill>
        <p:spPr bwMode="auto">
          <a:xfrm>
            <a:off x="5562600" y="1676400"/>
            <a:ext cx="3581400" cy="3962400"/>
          </a:xfrm>
          <a:prstGeom prst="rect">
            <a:avLst/>
          </a:prstGeom>
          <a:noFill/>
          <a:ln w="9525">
            <a:noFill/>
            <a:miter lim="800000"/>
            <a:headEnd/>
            <a:tailEnd/>
          </a:ln>
          <a:effectLst/>
        </p:spPr>
      </p:pic>
    </p:spTree>
  </p:cSld>
  <p:clrMapOvr>
    <a:masterClrMapping/>
  </p:clrMapOvr>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867400" y="2819400"/>
            <a:ext cx="2971800" cy="3657600"/>
          </a:xfrm>
          <a:prstGeom prst="rect">
            <a:avLst/>
          </a:prstGeom>
        </p:spPr>
      </p:pic>
      <p:sp>
        <p:nvSpPr>
          <p:cNvPr id="2" name="Title 1"/>
          <p:cNvSpPr>
            <a:spLocks noGrp="1"/>
          </p:cNvSpPr>
          <p:nvPr>
            <p:ph type="title"/>
          </p:nvPr>
        </p:nvSpPr>
        <p:spPr/>
        <p:txBody>
          <a:bodyPr/>
          <a:lstStyle/>
          <a:p>
            <a:r>
              <a:rPr lang="en-US" dirty="0" smtClean="0"/>
              <a:t>English Social Change</a:t>
            </a:r>
            <a:endParaRPr lang="en-US" dirty="0"/>
          </a:p>
        </p:txBody>
      </p:sp>
      <p:sp>
        <p:nvSpPr>
          <p:cNvPr id="3" name="Content Placeholder 2"/>
          <p:cNvSpPr>
            <a:spLocks noGrp="1"/>
          </p:cNvSpPr>
          <p:nvPr>
            <p:ph idx="1"/>
          </p:nvPr>
        </p:nvSpPr>
        <p:spPr/>
        <p:txBody>
          <a:bodyPr>
            <a:normAutofit/>
          </a:bodyPr>
          <a:lstStyle/>
          <a:p>
            <a:r>
              <a:rPr lang="en-US" dirty="0" smtClean="0"/>
              <a:t>Queen Elizabeth took control </a:t>
            </a:r>
          </a:p>
          <a:p>
            <a:r>
              <a:rPr lang="en-US" dirty="0" smtClean="0"/>
              <a:t>Civil War broke out broke out under her successors</a:t>
            </a:r>
          </a:p>
          <a:p>
            <a:r>
              <a:rPr lang="en-US" dirty="0" smtClean="0"/>
              <a:t> monarchy fell </a:t>
            </a:r>
          </a:p>
          <a:p>
            <a:r>
              <a:rPr lang="en-US" dirty="0" smtClean="0"/>
              <a:t>Monarchy came back 1660, but religious freedom was stressed</a:t>
            </a:r>
          </a:p>
          <a:p>
            <a:r>
              <a:rPr lang="en-US" dirty="0" smtClean="0"/>
              <a:t>Glorious Revolution Outcome</a:t>
            </a:r>
          </a:p>
          <a:p>
            <a:pPr lvl="1">
              <a:buNone/>
            </a:pPr>
            <a:r>
              <a:rPr lang="en-US" dirty="0" smtClean="0"/>
              <a:t> – Parliament and King/Queen would work in unity</a:t>
            </a:r>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Source</a:t>
            </a:r>
            <a:endParaRPr lang="en-US" dirty="0"/>
          </a:p>
        </p:txBody>
      </p:sp>
      <p:sp>
        <p:nvSpPr>
          <p:cNvPr id="3" name="Content Placeholder 2"/>
          <p:cNvSpPr>
            <a:spLocks noGrp="1"/>
          </p:cNvSpPr>
          <p:nvPr>
            <p:ph idx="1"/>
          </p:nvPr>
        </p:nvSpPr>
        <p:spPr>
          <a:xfrm>
            <a:off x="0" y="1219200"/>
            <a:ext cx="5105400" cy="5410200"/>
          </a:xfrm>
        </p:spPr>
        <p:txBody>
          <a:bodyPr>
            <a:normAutofit fontScale="85000" lnSpcReduction="20000"/>
          </a:bodyPr>
          <a:lstStyle/>
          <a:p>
            <a:pPr>
              <a:buNone/>
            </a:pPr>
            <a:r>
              <a:rPr lang="en-US" dirty="0" smtClean="0"/>
              <a:t>		"Sir, I do myself the </a:t>
            </a:r>
            <a:r>
              <a:rPr lang="en-US" dirty="0" err="1" smtClean="0"/>
              <a:t>Honour</a:t>
            </a:r>
            <a:r>
              <a:rPr lang="en-US" dirty="0" smtClean="0"/>
              <a:t> of acquainting you that it has pleased God to crown His Majesty's Arms with Success over all His Enemies upon the Ohio, by my having obliged the Enemy to burn and abandon Fort </a:t>
            </a:r>
            <a:r>
              <a:rPr lang="en-US" dirty="0" err="1" smtClean="0"/>
              <a:t>DuQuesne</a:t>
            </a:r>
            <a:r>
              <a:rPr lang="en-US" dirty="0" smtClean="0"/>
              <a:t>, which they effectuated on the 25th, and of which I took possession next day, the Enemy having made their Escape down the River towards the Mississippi in their Boats, being abandoned by their Indians, whom I had previously engaged to leave them, and who now seem all willing and ready to implore His Majesty's most Gracious Protection. …I have used the freedom of giving your name to Fort </a:t>
            </a:r>
            <a:r>
              <a:rPr lang="en-US" dirty="0" err="1" smtClean="0"/>
              <a:t>DuQuesne</a:t>
            </a:r>
            <a:r>
              <a:rPr lang="en-US" dirty="0" smtClean="0"/>
              <a:t>, as I hope it was in some measure the being actuated by your spirits that now makes us Masters of the place. …"</a:t>
            </a:r>
            <a:r>
              <a:rPr lang="en-US" b="1" dirty="0" smtClean="0"/>
              <a:t>(Letter from General John Forbes to British Prime Minister William Pitt, dated 27th November 1758) </a:t>
            </a:r>
            <a:endParaRPr lang="en-US" b="1" dirty="0"/>
          </a:p>
        </p:txBody>
      </p:sp>
      <p:pic>
        <p:nvPicPr>
          <p:cNvPr id="27650" name="Picture 2"/>
          <p:cNvPicPr>
            <a:picLocks noChangeAspect="1" noChangeArrowheads="1"/>
          </p:cNvPicPr>
          <p:nvPr/>
        </p:nvPicPr>
        <p:blipFill>
          <a:blip r:embed="rId2"/>
          <a:srcRect/>
          <a:stretch>
            <a:fillRect/>
          </a:stretch>
        </p:blipFill>
        <p:spPr bwMode="auto">
          <a:xfrm>
            <a:off x="5105401" y="1219200"/>
            <a:ext cx="4038600" cy="5447783"/>
          </a:xfrm>
          <a:prstGeom prst="rect">
            <a:avLst/>
          </a:prstGeom>
          <a:noFill/>
          <a:ln w="9525">
            <a:noFill/>
            <a:miter lim="800000"/>
            <a:headEnd/>
            <a:tailEnd/>
          </a:ln>
          <a:effectLst/>
        </p:spPr>
      </p:pic>
    </p:spTree>
  </p:cSld>
  <p:clrMapOvr>
    <a:masterClrMapping/>
  </p:clrMapOvr>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 </a:t>
            </a:r>
            <a:endParaRPr lang="en-US" dirty="0"/>
          </a:p>
        </p:txBody>
      </p:sp>
      <p:sp>
        <p:nvSpPr>
          <p:cNvPr id="3" name="Content Placeholder 2"/>
          <p:cNvSpPr>
            <a:spLocks noGrp="1"/>
          </p:cNvSpPr>
          <p:nvPr>
            <p:ph idx="1"/>
          </p:nvPr>
        </p:nvSpPr>
        <p:spPr/>
        <p:txBody>
          <a:bodyPr>
            <a:normAutofit lnSpcReduction="10000"/>
          </a:bodyPr>
          <a:lstStyle/>
          <a:p>
            <a:endParaRPr lang="en-US" dirty="0" smtClean="0"/>
          </a:p>
          <a:p>
            <a:pPr>
              <a:buNone/>
            </a:pPr>
            <a:endParaRPr lang="en-US" sz="2600" dirty="0" smtClean="0"/>
          </a:p>
          <a:p>
            <a:r>
              <a:rPr lang="en-US" sz="2600" dirty="0" smtClean="0"/>
              <a:t>Works </a:t>
            </a:r>
            <a:r>
              <a:rPr lang="en-US" sz="2600" dirty="0" err="1" smtClean="0"/>
              <a:t>CitedTignor</a:t>
            </a:r>
            <a:r>
              <a:rPr lang="en-US" sz="2600" dirty="0" smtClean="0"/>
              <a:t>, Robert L. "Chapter 12, Transformation of Europe." </a:t>
            </a:r>
            <a:r>
              <a:rPr lang="en-US" sz="2600" i="1" dirty="0" smtClean="0"/>
              <a:t>Worlds Together, Worlds Apart: a History of the World from the Mongol Empire to the Present. New York: W.W. Norton, 2008. 586-94. Print.</a:t>
            </a:r>
            <a:endParaRPr lang="en-US" sz="2600" i="1" dirty="0" smtClean="0"/>
          </a:p>
          <a:p>
            <a:r>
              <a:rPr lang="en-US" sz="2400" dirty="0" smtClean="0"/>
              <a:t>"</a:t>
            </a:r>
            <a:r>
              <a:rPr lang="en-US" sz="2400" dirty="0" smtClean="0"/>
              <a:t>A Day in the Life of Louis XIV - Palace of Versailles." </a:t>
            </a:r>
            <a:r>
              <a:rPr lang="en-US" sz="2400" i="1" dirty="0" smtClean="0">
                <a:hlinkClick r:id="rId2"/>
              </a:rPr>
              <a:t>En.chateauversailles.fr. Web. 27 Oct. 2010. &lt;</a:t>
            </a:r>
            <a:r>
              <a:rPr lang="en-US" sz="2400" i="1" dirty="0" smtClean="0">
                <a:hlinkClick r:id="rId3"/>
              </a:rPr>
              <a:t>http://en.chateauversailles.fr/history/versailles-during-the-centuries/living-at-the-court/a-day-in-the-life-of-louis-xiv&gt;.</a:t>
            </a:r>
            <a:endParaRPr lang="en-US" sz="2600" dirty="0"/>
          </a:p>
        </p:txBody>
      </p:sp>
      <p:sp>
        <p:nvSpPr>
          <p:cNvPr id="4" name="Rectangle 3"/>
          <p:cNvSpPr/>
          <p:nvPr/>
        </p:nvSpPr>
        <p:spPr>
          <a:xfrm>
            <a:off x="735540" y="1707027"/>
            <a:ext cx="7951260" cy="2031325"/>
          </a:xfrm>
          <a:prstGeom prst="rect">
            <a:avLst/>
          </a:prstGeom>
        </p:spPr>
        <p:txBody>
          <a:bodyPr wrap="square">
            <a:spAutoFit/>
          </a:bodyPr>
          <a:lstStyle/>
          <a:p>
            <a:r>
              <a:rPr lang="en-US" sz="2000" dirty="0" err="1" smtClean="0"/>
              <a:t>LaHaye</a:t>
            </a:r>
            <a:r>
              <a:rPr lang="en-US" sz="2000" dirty="0" smtClean="0"/>
              <a:t>, Laura. "Mercantilism." Library of Economics and Liberty. Liberty Fund, Inc., 2008. Web. 20 </a:t>
            </a:r>
          </a:p>
          <a:p>
            <a:r>
              <a:rPr lang="en-US" sz="2000" dirty="0" smtClean="0"/>
              <a:t>     Oct. 2010. &lt;http://</a:t>
            </a:r>
            <a:r>
              <a:rPr lang="en-US" sz="2000" dirty="0" err="1" smtClean="0"/>
              <a:t>www.econlib.org/library/Enc/Mercantilism.html</a:t>
            </a:r>
            <a:r>
              <a:rPr lang="en-US" sz="2000" dirty="0" smtClean="0"/>
              <a:t>&gt;.</a:t>
            </a:r>
          </a:p>
          <a:p>
            <a:r>
              <a:rPr lang="en-US" sz="1400" dirty="0" smtClean="0"/>
              <a:t> </a:t>
            </a:r>
          </a:p>
          <a:p>
            <a:endParaRPr lang="en-US" sz="2600" dirty="0" smtClean="0"/>
          </a:p>
          <a:p>
            <a:endParaRPr lang="en-US" sz="2600" dirty="0"/>
          </a:p>
        </p:txBody>
      </p:sp>
      <p:sp>
        <p:nvSpPr>
          <p:cNvPr id="5" name="TextBox 4"/>
          <p:cNvSpPr txBox="1"/>
          <p:nvPr/>
        </p:nvSpPr>
        <p:spPr>
          <a:xfrm>
            <a:off x="2330481" y="628054"/>
            <a:ext cx="184666" cy="369332"/>
          </a:xfrm>
          <a:prstGeom prst="rect">
            <a:avLst/>
          </a:prstGeom>
          <a:noFill/>
        </p:spPr>
        <p:txBody>
          <a:bodyPr wrap="none" rtlCol="0">
            <a:spAutoFit/>
          </a:bodyPr>
          <a:lstStyle/>
          <a:p>
            <a:endParaRPr 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chor="t">
            <a:normAutofit/>
          </a:bodyPr>
          <a:lstStyle/>
          <a:p>
            <a:pPr algn="ctr">
              <a:buNone/>
            </a:pPr>
            <a:r>
              <a:rPr lang="en-US" sz="5000" dirty="0" smtClean="0"/>
              <a:t>   Political:</a:t>
            </a:r>
          </a:p>
          <a:p>
            <a:pPr algn="ctr">
              <a:buNone/>
            </a:pPr>
            <a:r>
              <a:rPr lang="en-US" sz="5000" dirty="0" smtClean="0"/>
              <a:t>Expansion and Dynastic Change in Russia</a:t>
            </a:r>
            <a:endParaRPr lang="en-US" sz="50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Emergence and goals of Muscovy (Russia)</a:t>
            </a:r>
            <a:endParaRPr lang="en-US" dirty="0"/>
          </a:p>
        </p:txBody>
      </p:sp>
      <p:sp>
        <p:nvSpPr>
          <p:cNvPr id="3" name="Content Placeholder 2"/>
          <p:cNvSpPr>
            <a:spLocks noGrp="1"/>
          </p:cNvSpPr>
          <p:nvPr>
            <p:ph idx="1"/>
          </p:nvPr>
        </p:nvSpPr>
        <p:spPr>
          <a:xfrm>
            <a:off x="457200" y="1676400"/>
            <a:ext cx="8153400" cy="6705600"/>
          </a:xfrm>
        </p:spPr>
        <p:txBody>
          <a:bodyPr>
            <a:noAutofit/>
          </a:bodyPr>
          <a:lstStyle/>
          <a:p>
            <a:r>
              <a:rPr lang="en-US" sz="2600" dirty="0" smtClean="0"/>
              <a:t>Established </a:t>
            </a:r>
            <a:r>
              <a:rPr lang="en-US" sz="2600" dirty="0"/>
              <a:t>political </a:t>
            </a:r>
            <a:r>
              <a:rPr lang="en-US" sz="2600" dirty="0" smtClean="0"/>
              <a:t>borders.</a:t>
            </a:r>
            <a:endParaRPr lang="en-US" sz="2600" dirty="0"/>
          </a:p>
          <a:p>
            <a:r>
              <a:rPr lang="en-US" sz="2600" dirty="0" smtClean="0"/>
              <a:t>Debate over control of Russia. </a:t>
            </a:r>
          </a:p>
          <a:p>
            <a:r>
              <a:rPr lang="en-US" sz="2800" dirty="0" smtClean="0"/>
              <a:t>Emerged out of turmoil.</a:t>
            </a:r>
          </a:p>
          <a:p>
            <a:r>
              <a:rPr lang="en-US" sz="2600" dirty="0" smtClean="0"/>
              <a:t>Consolidating a </a:t>
            </a:r>
            <a:r>
              <a:rPr lang="en-US" sz="2600" dirty="0"/>
              <a:t>powerful political </a:t>
            </a:r>
            <a:r>
              <a:rPr lang="en-US" sz="2600" dirty="0" smtClean="0"/>
              <a:t>order.</a:t>
            </a:r>
          </a:p>
          <a:p>
            <a:r>
              <a:rPr lang="en-US" sz="2600" dirty="0" smtClean="0"/>
              <a:t>Territorial expansion and extension of commercial networks.</a:t>
            </a:r>
          </a:p>
          <a:p>
            <a:pPr lvl="1"/>
            <a:r>
              <a:rPr lang="en-US" sz="2200" dirty="0" smtClean="0"/>
              <a:t>Ivan 3 and successors, </a:t>
            </a:r>
            <a:r>
              <a:rPr lang="en-US" sz="2000" dirty="0" smtClean="0"/>
              <a:t>Peter the Great, Catherine the Great. </a:t>
            </a:r>
          </a:p>
          <a:p>
            <a:pPr lvl="1"/>
            <a:endParaRPr lang="en-US" sz="2000" dirty="0" smtClean="0"/>
          </a:p>
          <a:p>
            <a:pPr lvl="1"/>
            <a:endParaRPr lang="en-US" sz="2200" dirty="0" smtClean="0"/>
          </a:p>
          <a:p>
            <a:pPr lvl="1">
              <a:buNone/>
            </a:pPr>
            <a:endParaRPr lang="en-US" sz="2200" dirty="0" smtClean="0"/>
          </a:p>
          <a:p>
            <a:endParaRPr lang="en-US" sz="26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cstate="print"/>
          <a:stretch>
            <a:fillRect/>
          </a:stretch>
        </p:blipFill>
        <p:spPr>
          <a:xfrm>
            <a:off x="-304800" y="-228600"/>
            <a:ext cx="10055391" cy="7326160"/>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Establishing an Empire</a:t>
            </a:r>
            <a:endParaRPr lang="en-US" dirty="0"/>
          </a:p>
        </p:txBody>
      </p:sp>
      <p:sp>
        <p:nvSpPr>
          <p:cNvPr id="3" name="Content Placeholder 2"/>
          <p:cNvSpPr>
            <a:spLocks noGrp="1"/>
          </p:cNvSpPr>
          <p:nvPr>
            <p:ph idx="1"/>
          </p:nvPr>
        </p:nvSpPr>
        <p:spPr>
          <a:xfrm>
            <a:off x="457200" y="1752600"/>
            <a:ext cx="8229600" cy="4876800"/>
          </a:xfrm>
        </p:spPr>
        <p:txBody>
          <a:bodyPr/>
          <a:lstStyle/>
          <a:p>
            <a:r>
              <a:rPr lang="en-US" dirty="0" smtClean="0"/>
              <a:t>Weak principality of Muscovy expanded rapidly.</a:t>
            </a:r>
          </a:p>
          <a:p>
            <a:pPr lvl="1"/>
            <a:r>
              <a:rPr lang="en-US" dirty="0" smtClean="0"/>
              <a:t>rate of about fifty miles per day.</a:t>
            </a:r>
          </a:p>
          <a:p>
            <a:r>
              <a:rPr lang="en-US" dirty="0" smtClean="0"/>
              <a:t>Grew to occupy one-sixth of the earth’s land.</a:t>
            </a:r>
          </a:p>
          <a:p>
            <a:r>
              <a:rPr lang="en-US" dirty="0" smtClean="0"/>
              <a:t>Expansion=security. </a:t>
            </a:r>
          </a:p>
          <a:p>
            <a:r>
              <a:rPr lang="en-US" dirty="0" smtClean="0"/>
              <a:t>Expanded eastward and reached the Pacific.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Muscovy</a:t>
            </a:r>
            <a:endParaRPr lang="en-US" dirty="0"/>
          </a:p>
        </p:txBody>
      </p:sp>
      <p:sp>
        <p:nvSpPr>
          <p:cNvPr id="3" name="Content Placeholder 2"/>
          <p:cNvSpPr>
            <a:spLocks noGrp="1"/>
          </p:cNvSpPr>
          <p:nvPr>
            <p:ph idx="1"/>
          </p:nvPr>
        </p:nvSpPr>
        <p:spPr>
          <a:xfrm>
            <a:off x="457200" y="1600200"/>
            <a:ext cx="6781800" cy="4525963"/>
          </a:xfrm>
        </p:spPr>
        <p:txBody>
          <a:bodyPr>
            <a:normAutofit/>
          </a:bodyPr>
          <a:lstStyle/>
          <a:p>
            <a:r>
              <a:rPr lang="en-US" dirty="0" smtClean="0"/>
              <a:t>Muscovy sought to dominate near Moscow.</a:t>
            </a:r>
          </a:p>
          <a:p>
            <a:r>
              <a:rPr lang="en-US" dirty="0" smtClean="0"/>
              <a:t>Eventually became known as Russia.</a:t>
            </a:r>
          </a:p>
          <a:p>
            <a:r>
              <a:rPr lang="en-US" dirty="0" smtClean="0"/>
              <a:t>Population: from 6 million-20 million</a:t>
            </a:r>
          </a:p>
          <a:p>
            <a:r>
              <a:rPr lang="en-US" dirty="0" smtClean="0"/>
              <a:t>Ivan established legitimacy.</a:t>
            </a:r>
          </a:p>
          <a:p>
            <a:pPr lvl="1"/>
            <a:r>
              <a:rPr lang="en-US" dirty="0" smtClean="0"/>
              <a:t>Religious dimension.</a:t>
            </a:r>
          </a:p>
          <a:p>
            <a:r>
              <a:rPr lang="en-US" dirty="0" smtClean="0"/>
              <a:t>Diversity</a:t>
            </a:r>
          </a:p>
          <a:p>
            <a:pPr lvl="1">
              <a:buNone/>
            </a:pPr>
            <a:endParaRPr lang="en-US" dirty="0" smtClean="0"/>
          </a:p>
          <a:p>
            <a:endParaRPr lang="en-US" dirty="0" smtClean="0"/>
          </a:p>
          <a:p>
            <a:endParaRPr lang="en-US" dirty="0"/>
          </a:p>
        </p:txBody>
      </p:sp>
      <p:pic>
        <p:nvPicPr>
          <p:cNvPr id="4" name="Picture 3"/>
          <p:cNvPicPr>
            <a:picLocks noChangeAspect="1"/>
          </p:cNvPicPr>
          <p:nvPr/>
        </p:nvPicPr>
        <p:blipFill>
          <a:blip r:embed="rId2" cstate="print"/>
          <a:stretch>
            <a:fillRect/>
          </a:stretch>
        </p:blipFill>
        <p:spPr>
          <a:xfrm>
            <a:off x="6629400" y="3886200"/>
            <a:ext cx="2057400" cy="2438400"/>
          </a:xfrm>
          <a:prstGeom prst="rect">
            <a:avLst/>
          </a:prstGeom>
        </p:spPr>
      </p:pic>
      <p:sp>
        <p:nvSpPr>
          <p:cNvPr id="5" name="TextBox 4"/>
          <p:cNvSpPr txBox="1"/>
          <p:nvPr/>
        </p:nvSpPr>
        <p:spPr>
          <a:xfrm>
            <a:off x="7086600" y="6488668"/>
            <a:ext cx="1600200" cy="369332"/>
          </a:xfrm>
          <a:prstGeom prst="rect">
            <a:avLst/>
          </a:prstGeom>
          <a:noFill/>
        </p:spPr>
        <p:txBody>
          <a:bodyPr wrap="square" rtlCol="0">
            <a:spAutoFit/>
          </a:bodyPr>
          <a:lstStyle/>
          <a:p>
            <a:r>
              <a:rPr lang="en-US" dirty="0" smtClean="0"/>
              <a:t>Ivan 3 </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Romanovs</a:t>
            </a:r>
            <a:endParaRPr lang="en-US" dirty="0"/>
          </a:p>
        </p:txBody>
      </p:sp>
      <p:sp>
        <p:nvSpPr>
          <p:cNvPr id="3" name="Content Placeholder 2"/>
          <p:cNvSpPr>
            <a:spLocks noGrp="1"/>
          </p:cNvSpPr>
          <p:nvPr>
            <p:ph idx="1"/>
          </p:nvPr>
        </p:nvSpPr>
        <p:spPr>
          <a:xfrm>
            <a:off x="228600" y="1828800"/>
            <a:ext cx="4724400" cy="4525963"/>
          </a:xfrm>
        </p:spPr>
        <p:txBody>
          <a:bodyPr>
            <a:normAutofit/>
          </a:bodyPr>
          <a:lstStyle/>
          <a:p>
            <a:r>
              <a:rPr lang="en-US" dirty="0" smtClean="0"/>
              <a:t>Times of Trouble.</a:t>
            </a:r>
          </a:p>
          <a:p>
            <a:r>
              <a:rPr lang="en-US" dirty="0" smtClean="0"/>
              <a:t>Still expanding.</a:t>
            </a:r>
          </a:p>
          <a:p>
            <a:r>
              <a:rPr lang="en-US" b="1" dirty="0" smtClean="0"/>
              <a:t>1613</a:t>
            </a:r>
            <a:r>
              <a:rPr lang="en-US" dirty="0" smtClean="0"/>
              <a:t>, to reestablish </a:t>
            </a:r>
            <a:r>
              <a:rPr lang="en-US" u="sng" dirty="0" smtClean="0"/>
              <a:t>central authority.</a:t>
            </a:r>
          </a:p>
          <a:p>
            <a:r>
              <a:rPr lang="en-US" dirty="0" smtClean="0"/>
              <a:t>Under the </a:t>
            </a:r>
            <a:r>
              <a:rPr lang="en-US" b="1" dirty="0" smtClean="0"/>
              <a:t>Romanovs.</a:t>
            </a:r>
          </a:p>
          <a:p>
            <a:r>
              <a:rPr lang="en-US" dirty="0" smtClean="0"/>
              <a:t>Tsars retained power until 1900s.</a:t>
            </a:r>
          </a:p>
          <a:p>
            <a:r>
              <a:rPr lang="en-US" dirty="0" smtClean="0"/>
              <a:t> </a:t>
            </a:r>
            <a:r>
              <a:rPr lang="en-US" u="sng" dirty="0" smtClean="0"/>
              <a:t>absolutist </a:t>
            </a:r>
            <a:r>
              <a:rPr lang="en-US" dirty="0" smtClean="0"/>
              <a:t>system of government</a:t>
            </a:r>
          </a:p>
          <a:p>
            <a:endParaRPr lang="en-US" b="1" dirty="0" smtClean="0"/>
          </a:p>
        </p:txBody>
      </p:sp>
      <p:pic>
        <p:nvPicPr>
          <p:cNvPr id="4" name="Picture 3"/>
          <p:cNvPicPr>
            <a:picLocks noChangeAspect="1"/>
          </p:cNvPicPr>
          <p:nvPr/>
        </p:nvPicPr>
        <p:blipFill>
          <a:blip r:embed="rId2" cstate="print"/>
          <a:stretch>
            <a:fillRect/>
          </a:stretch>
        </p:blipFill>
        <p:spPr>
          <a:xfrm>
            <a:off x="5029200" y="1676400"/>
            <a:ext cx="3985526" cy="4953001"/>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Thirty Year’s War</a:t>
            </a:r>
            <a:endParaRPr lang="en-US" dirty="0"/>
          </a:p>
        </p:txBody>
      </p:sp>
      <p:sp>
        <p:nvSpPr>
          <p:cNvPr id="3" name="Content Placeholder 2"/>
          <p:cNvSpPr>
            <a:spLocks noGrp="1"/>
          </p:cNvSpPr>
          <p:nvPr>
            <p:ph idx="1"/>
          </p:nvPr>
        </p:nvSpPr>
        <p:spPr>
          <a:xfrm>
            <a:off x="381000" y="1371600"/>
            <a:ext cx="8229600" cy="3459163"/>
          </a:xfrm>
        </p:spPr>
        <p:txBody>
          <a:bodyPr>
            <a:normAutofit/>
          </a:bodyPr>
          <a:lstStyle/>
          <a:p>
            <a:r>
              <a:rPr lang="en-US" dirty="0" smtClean="0"/>
              <a:t>Power, territory, trade, and control.</a:t>
            </a:r>
          </a:p>
          <a:p>
            <a:r>
              <a:rPr lang="en-US" dirty="0" smtClean="0"/>
              <a:t>Protestant princes vs. The Habsburg Catholic emperor.</a:t>
            </a:r>
          </a:p>
          <a:p>
            <a:r>
              <a:rPr lang="en-US" dirty="0" smtClean="0"/>
              <a:t>Catholic powers wanted more freedom.</a:t>
            </a:r>
          </a:p>
          <a:p>
            <a:r>
              <a:rPr lang="en-US" dirty="0" smtClean="0"/>
              <a:t>Effected populations, economics, power, and independence</a:t>
            </a:r>
          </a:p>
          <a:p>
            <a:r>
              <a:rPr lang="en-US" dirty="0" smtClean="0"/>
              <a:t>The Treaty of Westphalia (</a:t>
            </a:r>
            <a:r>
              <a:rPr lang="en-US" b="1" dirty="0" smtClean="0"/>
              <a:t>1648)</a:t>
            </a:r>
            <a:endParaRPr lang="en-US" dirty="0" smtClean="0"/>
          </a:p>
          <a:p>
            <a:endParaRPr lang="en-US" dirty="0"/>
          </a:p>
        </p:txBody>
      </p:sp>
      <p:pic>
        <p:nvPicPr>
          <p:cNvPr id="5" name="Picture 4"/>
          <p:cNvPicPr>
            <a:picLocks noChangeAspect="1"/>
          </p:cNvPicPr>
          <p:nvPr/>
        </p:nvPicPr>
        <p:blipFill>
          <a:blip r:embed="rId2" cstate="print"/>
          <a:stretch>
            <a:fillRect/>
          </a:stretch>
        </p:blipFill>
        <p:spPr>
          <a:xfrm>
            <a:off x="1219200" y="4876800"/>
            <a:ext cx="6565900" cy="1981200"/>
          </a:xfrm>
          <a:prstGeom prst="rect">
            <a:avLst/>
          </a:prstGeom>
        </p:spPr>
      </p:pic>
      <p:pic>
        <p:nvPicPr>
          <p:cNvPr id="6" name="Picture 5"/>
          <p:cNvPicPr>
            <a:picLocks noChangeAspect="1"/>
          </p:cNvPicPr>
          <p:nvPr/>
        </p:nvPicPr>
        <p:blipFill>
          <a:blip r:embed="rId3" cstate="print"/>
          <a:stretch>
            <a:fillRect/>
          </a:stretch>
        </p:blipFill>
        <p:spPr>
          <a:xfrm>
            <a:off x="6400800" y="3886200"/>
            <a:ext cx="1465385" cy="948267"/>
          </a:xfrm>
          <a:prstGeom prst="rect">
            <a:avLst/>
          </a:prstGeom>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hibit">
  <a:themeElements>
    <a:clrScheme name="Exhibit">
      <a:dk1>
        <a:sysClr val="windowText" lastClr="000000"/>
      </a:dk1>
      <a:lt1>
        <a:sysClr val="window" lastClr="FFFFFF"/>
      </a:lt1>
      <a:dk2>
        <a:srgbClr val="1C3264"/>
      </a:dk2>
      <a:lt2>
        <a:srgbClr val="CCCCCC"/>
      </a:lt2>
      <a:accent1>
        <a:srgbClr val="3399FF"/>
      </a:accent1>
      <a:accent2>
        <a:srgbClr val="69FFFF"/>
      </a:accent2>
      <a:accent3>
        <a:srgbClr val="CCFF33"/>
      </a:accent3>
      <a:accent4>
        <a:srgbClr val="3333FF"/>
      </a:accent4>
      <a:accent5>
        <a:srgbClr val="9933FF"/>
      </a:accent5>
      <a:accent6>
        <a:srgbClr val="FF33FF"/>
      </a:accent6>
      <a:hlink>
        <a:srgbClr val="6699FF"/>
      </a:hlink>
      <a:folHlink>
        <a:srgbClr val="9999CC"/>
      </a:folHlink>
    </a:clrScheme>
    <a:fontScheme name="Exhibit">
      <a:majorFont>
        <a:latin typeface="Corbel"/>
        <a:ea typeface=""/>
        <a:cs typeface=""/>
        <a:font script="Jpan" typeface="ＭＳ Ｐゴシック"/>
      </a:majorFont>
      <a:minorFont>
        <a:latin typeface="Corbel"/>
        <a:ea typeface=""/>
        <a:cs typeface=""/>
        <a:font script="Jpan" typeface="ＭＳ Ｐゴシック"/>
      </a:minorFont>
    </a:fontScheme>
    <a:fmtScheme name="Exhibit">
      <a:fillStyleLst>
        <a:solidFill>
          <a:schemeClr val="phClr"/>
        </a:solidFill>
        <a:gradFill rotWithShape="1">
          <a:gsLst>
            <a:gs pos="0">
              <a:schemeClr val="phClr">
                <a:tint val="100000"/>
                <a:shade val="50000"/>
                <a:satMod val="110000"/>
                <a:lumMod val="70000"/>
              </a:schemeClr>
            </a:gs>
            <a:gs pos="50000">
              <a:schemeClr val="phClr">
                <a:tint val="80000"/>
                <a:satMod val="135000"/>
              </a:schemeClr>
            </a:gs>
            <a:gs pos="100000">
              <a:schemeClr val="phClr">
                <a:tint val="30000"/>
                <a:satMod val="150000"/>
              </a:schemeClr>
            </a:gs>
          </a:gsLst>
          <a:lin ang="16200000" scaled="1"/>
        </a:gradFill>
        <a:gradFill rotWithShape="1">
          <a:gsLst>
            <a:gs pos="0">
              <a:schemeClr val="phClr">
                <a:shade val="50000"/>
                <a:satMod val="110000"/>
                <a:lumMod val="70000"/>
              </a:schemeClr>
            </a:gs>
            <a:gs pos="65000">
              <a:schemeClr val="phClr">
                <a:shade val="90000"/>
                <a:satMod val="200000"/>
                <a:lumMod val="110000"/>
              </a:schemeClr>
            </a:gs>
            <a:gs pos="100000">
              <a:schemeClr val="phClr">
                <a:tint val="90000"/>
                <a:shade val="100000"/>
                <a:satMod val="250000"/>
                <a:lumMod val="150000"/>
              </a:schemeClr>
            </a:gs>
          </a:gsLst>
          <a:lin ang="16200000" scaled="1"/>
        </a:gradFill>
      </a:fillStyleLst>
      <a:lnStyleLst>
        <a:ln w="31750" cap="flat" cmpd="sng" algn="ctr">
          <a:solidFill>
            <a:schemeClr val="phClr">
              <a:satMod val="105000"/>
            </a:schemeClr>
          </a:solidFill>
          <a:prstDash val="solid"/>
        </a:ln>
        <a:ln w="50800" cap="flat" cmpd="sng" algn="ctr">
          <a:solidFill>
            <a:schemeClr val="phClr">
              <a:alpha val="95000"/>
            </a:schemeClr>
          </a:solidFill>
          <a:prstDash val="solid"/>
        </a:ln>
        <a:ln w="50800" cap="flat" cmpd="sng" algn="ctr">
          <a:solidFill>
            <a:schemeClr val="phClr">
              <a:alpha val="90000"/>
            </a:schemeClr>
          </a:solidFill>
          <a:prstDash val="solid"/>
        </a:ln>
      </a:lnStyleLst>
      <a:effectStyleLst>
        <a:effectStyle>
          <a:effectLst/>
        </a:effectStyle>
        <a:effectStyle>
          <a:effectLst>
            <a:reflection blurRad="12700" stA="25000" endPos="15000" dist="50800" dir="5400000" sy="-100000" rotWithShape="0"/>
          </a:effectLst>
        </a:effectStyle>
        <a:effectStyle>
          <a:effectLst>
            <a:innerShdw blurRad="76200" dist="25400" dir="5400000">
              <a:srgbClr val="FFFFFF">
                <a:alpha val="50000"/>
              </a:srgbClr>
            </a:innerShdw>
            <a:outerShdw blurRad="254000" dist="254000" dir="5400000" sx="90000" sy="-30000" rotWithShape="0">
              <a:srgbClr val="000000">
                <a:alpha val="25000"/>
              </a:srgbClr>
            </a:outerShdw>
          </a:effectLst>
          <a:scene3d>
            <a:camera prst="orthographicFront">
              <a:rot lat="0" lon="0" rev="0"/>
            </a:camera>
            <a:lightRig rig="twoPt" dir="t">
              <a:rot lat="0" lon="0" rev="54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70000"/>
                <a:satMod val="120000"/>
                <a:lumMod val="30000"/>
              </a:schemeClr>
              <a:schemeClr val="phClr">
                <a:tint val="70000"/>
                <a:satMod val="500000"/>
                <a:lumMod val="5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Exhibit.thmx</Template>
  <TotalTime>588</TotalTime>
  <Words>927</Words>
  <Application>Microsoft Macintosh PowerPoint</Application>
  <PresentationFormat>On-screen Show (4:3)</PresentationFormat>
  <Paragraphs>128</Paragraphs>
  <Slides>23</Slides>
  <Notes>0</Notes>
  <HiddenSlides>0</HiddenSlides>
  <MMClips>0</MMClips>
  <ScaleCrop>false</ScaleCrop>
  <HeadingPairs>
    <vt:vector size="4" baseType="variant">
      <vt:variant>
        <vt:lpstr>Design Template</vt:lpstr>
      </vt:variant>
      <vt:variant>
        <vt:i4>1</vt:i4>
      </vt:variant>
      <vt:variant>
        <vt:lpstr>Slide Titles</vt:lpstr>
      </vt:variant>
      <vt:variant>
        <vt:i4>23</vt:i4>
      </vt:variant>
    </vt:vector>
  </HeadingPairs>
  <TitlesOfParts>
    <vt:vector size="24" baseType="lpstr">
      <vt:lpstr>Exhibit</vt:lpstr>
      <vt:lpstr>Europe and Russia</vt:lpstr>
      <vt:lpstr>Central Question</vt:lpstr>
      <vt:lpstr>Slide 3</vt:lpstr>
      <vt:lpstr>Emergence and goals of Muscovy (Russia)</vt:lpstr>
      <vt:lpstr>Slide 5</vt:lpstr>
      <vt:lpstr>Establishing an Empire</vt:lpstr>
      <vt:lpstr>Muscovy</vt:lpstr>
      <vt:lpstr>Romanovs</vt:lpstr>
      <vt:lpstr>The Thirty Year’s War</vt:lpstr>
      <vt:lpstr>Discussion Questions</vt:lpstr>
      <vt:lpstr>Economic change in Russia and Europe</vt:lpstr>
      <vt:lpstr>Economic changes in Russia </vt:lpstr>
      <vt:lpstr>Economic changes in Europe</vt:lpstr>
      <vt:lpstr>Economic changer in Europe continued</vt:lpstr>
      <vt:lpstr>Mercantilist Wars</vt:lpstr>
      <vt:lpstr>Discussion Questions</vt:lpstr>
      <vt:lpstr>Social Aspect of Europe and Russia</vt:lpstr>
      <vt:lpstr>Russian Social Change</vt:lpstr>
      <vt:lpstr>Siberia</vt:lpstr>
      <vt:lpstr>French Social Change</vt:lpstr>
      <vt:lpstr>English Social Change</vt:lpstr>
      <vt:lpstr>Primary Source</vt:lpstr>
      <vt:lpstr>Bibliography </vt:lpstr>
    </vt:vector>
  </TitlesOfParts>
  <Company>Ransom Everglades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Politics; Expansion and Dynastic Change in Russia</dc:title>
  <dc:creator>14dstein</dc:creator>
  <cp:lastModifiedBy>Alfredo Cubina</cp:lastModifiedBy>
  <cp:revision>23</cp:revision>
  <dcterms:created xsi:type="dcterms:W3CDTF">2010-10-27T02:40:13Z</dcterms:created>
  <dcterms:modified xsi:type="dcterms:W3CDTF">2010-10-27T02:48:57Z</dcterms:modified>
</cp:coreProperties>
</file>